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7.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notesSlides/notesSlide9.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notesSlides/notesSlide10.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18"/>
  </p:notesMasterIdLst>
  <p:sldIdLst>
    <p:sldId id="256" r:id="rId5"/>
    <p:sldId id="257" r:id="rId6"/>
    <p:sldId id="258" r:id="rId7"/>
    <p:sldId id="259" r:id="rId8"/>
    <p:sldId id="267" r:id="rId9"/>
    <p:sldId id="268" r:id="rId10"/>
    <p:sldId id="269" r:id="rId11"/>
    <p:sldId id="270" r:id="rId12"/>
    <p:sldId id="271" r:id="rId13"/>
    <p:sldId id="272" r:id="rId14"/>
    <p:sldId id="266" r:id="rId15"/>
    <p:sldId id="273" r:id="rId16"/>
    <p:sldId id="260" r:id="rId17"/>
  </p:sldIdLst>
  <p:sldSz cx="9144000" cy="5143500" type="screen16x9"/>
  <p:notesSz cx="6858000" cy="9144000"/>
  <p:embeddedFontLst>
    <p:embeddedFont>
      <p:font typeface="Maven Pro"/>
      <p:regular r:id="rId19"/>
      <p:bold r:id="rId20"/>
    </p:embeddedFont>
    <p:embeddedFont>
      <p:font typeface="Montserrat" panose="00000500000000000000" pitchFamily="2" charset="0"/>
      <p:regular r:id="rId21"/>
      <p:bold r:id="rId22"/>
      <p:italic r:id="rId23"/>
      <p:boldItalic r:id="rId24"/>
    </p:embeddedFont>
    <p:embeddedFont>
      <p:font typeface="Nunito" pitchFamily="2" charset="0"/>
      <p:regular r:id="rId25"/>
      <p:bold r:id="rId26"/>
      <p:italic r:id="rId27"/>
      <p:boldItalic r:id="rId28"/>
    </p:embeddedFont>
    <p:embeddedFont>
      <p:font typeface="Titillium Web" panose="000005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207585-ED52-43B2-87CE-9396F23A2CB0}" v="2" dt="2024-11-08T13:38:22.7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9" d="100"/>
          <a:sy n="139" d="100"/>
        </p:scale>
        <p:origin x="804"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32" Type="http://schemas.openxmlformats.org/officeDocument/2006/relationships/font" Target="fonts/font14.fntdata"/><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ura OUSFIA" userId="8f357725-8233-4270-bea9-f95e7a17153f" providerId="ADAL" clId="{7C207585-ED52-43B2-87CE-9396F23A2CB0}"/>
    <pc:docChg chg="undo redo custSel modSld">
      <pc:chgData name="Noura OUSFIA" userId="8f357725-8233-4270-bea9-f95e7a17153f" providerId="ADAL" clId="{7C207585-ED52-43B2-87CE-9396F23A2CB0}" dt="2024-11-08T13:46:24.854" v="220" actId="1076"/>
      <pc:docMkLst>
        <pc:docMk/>
      </pc:docMkLst>
      <pc:sldChg chg="modSp mod">
        <pc:chgData name="Noura OUSFIA" userId="8f357725-8233-4270-bea9-f95e7a17153f" providerId="ADAL" clId="{7C207585-ED52-43B2-87CE-9396F23A2CB0}" dt="2024-11-08T13:38:36.472" v="175" actId="20577"/>
        <pc:sldMkLst>
          <pc:docMk/>
          <pc:sldMk cId="0" sldId="257"/>
        </pc:sldMkLst>
        <pc:spChg chg="mod">
          <ac:chgData name="Noura OUSFIA" userId="8f357725-8233-4270-bea9-f95e7a17153f" providerId="ADAL" clId="{7C207585-ED52-43B2-87CE-9396F23A2CB0}" dt="2024-11-08T13:38:36.472" v="175" actId="20577"/>
          <ac:spMkLst>
            <pc:docMk/>
            <pc:sldMk cId="0" sldId="257"/>
            <ac:spMk id="283" creationId="{00000000-0000-0000-0000-000000000000}"/>
          </ac:spMkLst>
        </pc:spChg>
      </pc:sldChg>
      <pc:sldChg chg="modSp mod">
        <pc:chgData name="Noura OUSFIA" userId="8f357725-8233-4270-bea9-f95e7a17153f" providerId="ADAL" clId="{7C207585-ED52-43B2-87CE-9396F23A2CB0}" dt="2024-11-08T13:05:57.482" v="48" actId="123"/>
        <pc:sldMkLst>
          <pc:docMk/>
          <pc:sldMk cId="0" sldId="258"/>
        </pc:sldMkLst>
        <pc:spChg chg="mod">
          <ac:chgData name="Noura OUSFIA" userId="8f357725-8233-4270-bea9-f95e7a17153f" providerId="ADAL" clId="{7C207585-ED52-43B2-87CE-9396F23A2CB0}" dt="2024-11-08T13:05:57.482" v="48" actId="123"/>
          <ac:spMkLst>
            <pc:docMk/>
            <pc:sldMk cId="0" sldId="258"/>
            <ac:spMk id="289" creationId="{00000000-0000-0000-0000-000000000000}"/>
          </ac:spMkLst>
        </pc:spChg>
      </pc:sldChg>
      <pc:sldChg chg="modSp mod">
        <pc:chgData name="Noura OUSFIA" userId="8f357725-8233-4270-bea9-f95e7a17153f" providerId="ADAL" clId="{7C207585-ED52-43B2-87CE-9396F23A2CB0}" dt="2024-11-08T13:40:00.064" v="176" actId="20577"/>
        <pc:sldMkLst>
          <pc:docMk/>
          <pc:sldMk cId="0" sldId="259"/>
        </pc:sldMkLst>
        <pc:spChg chg="mod">
          <ac:chgData name="Noura OUSFIA" userId="8f357725-8233-4270-bea9-f95e7a17153f" providerId="ADAL" clId="{7C207585-ED52-43B2-87CE-9396F23A2CB0}" dt="2024-11-08T13:40:00.064" v="176" actId="20577"/>
          <ac:spMkLst>
            <pc:docMk/>
            <pc:sldMk cId="0" sldId="259"/>
            <ac:spMk id="295" creationId="{00000000-0000-0000-0000-000000000000}"/>
          </ac:spMkLst>
        </pc:spChg>
      </pc:sldChg>
      <pc:sldChg chg="addSp delSp modSp mod">
        <pc:chgData name="Noura OUSFIA" userId="8f357725-8233-4270-bea9-f95e7a17153f" providerId="ADAL" clId="{7C207585-ED52-43B2-87CE-9396F23A2CB0}" dt="2024-11-08T13:46:24.854" v="220" actId="1076"/>
        <pc:sldMkLst>
          <pc:docMk/>
          <pc:sldMk cId="0" sldId="260"/>
        </pc:sldMkLst>
        <pc:spChg chg="add del mod">
          <ac:chgData name="Noura OUSFIA" userId="8f357725-8233-4270-bea9-f95e7a17153f" providerId="ADAL" clId="{7C207585-ED52-43B2-87CE-9396F23A2CB0}" dt="2024-11-08T13:46:24.854" v="220" actId="1076"/>
          <ac:spMkLst>
            <pc:docMk/>
            <pc:sldMk cId="0" sldId="260"/>
            <ac:spMk id="300" creationId="{00000000-0000-0000-0000-000000000000}"/>
          </ac:spMkLst>
        </pc:spChg>
        <pc:spChg chg="mod">
          <ac:chgData name="Noura OUSFIA" userId="8f357725-8233-4270-bea9-f95e7a17153f" providerId="ADAL" clId="{7C207585-ED52-43B2-87CE-9396F23A2CB0}" dt="2024-11-08T13:32:17.195" v="145" actId="114"/>
          <ac:spMkLst>
            <pc:docMk/>
            <pc:sldMk cId="0" sldId="260"/>
            <ac:spMk id="302" creationId="{00000000-0000-0000-0000-000000000000}"/>
          </ac:spMkLst>
        </pc:spChg>
      </pc:sldChg>
      <pc:sldChg chg="modSp mod">
        <pc:chgData name="Noura OUSFIA" userId="8f357725-8233-4270-bea9-f95e7a17153f" providerId="ADAL" clId="{7C207585-ED52-43B2-87CE-9396F23A2CB0}" dt="2024-11-08T13:06:35.819" v="53" actId="20577"/>
        <pc:sldMkLst>
          <pc:docMk/>
          <pc:sldMk cId="4191603658" sldId="270"/>
        </pc:sldMkLst>
        <pc:spChg chg="mod">
          <ac:chgData name="Noura OUSFIA" userId="8f357725-8233-4270-bea9-f95e7a17153f" providerId="ADAL" clId="{7C207585-ED52-43B2-87CE-9396F23A2CB0}" dt="2024-11-08T13:06:35.819" v="53" actId="20577"/>
          <ac:spMkLst>
            <pc:docMk/>
            <pc:sldMk cId="4191603658" sldId="270"/>
            <ac:spMk id="295" creationId="{8EBB058B-36EE-49B6-27A9-D99D6EF08565}"/>
          </ac:spMkLst>
        </pc:spChg>
      </pc:sldChg>
      <pc:sldChg chg="modSp mod">
        <pc:chgData name="Noura OUSFIA" userId="8f357725-8233-4270-bea9-f95e7a17153f" providerId="ADAL" clId="{7C207585-ED52-43B2-87CE-9396F23A2CB0}" dt="2024-11-08T13:37:02.745" v="172" actId="1076"/>
        <pc:sldMkLst>
          <pc:docMk/>
          <pc:sldMk cId="2594713787" sldId="273"/>
        </pc:sldMkLst>
        <pc:spChg chg="mod">
          <ac:chgData name="Noura OUSFIA" userId="8f357725-8233-4270-bea9-f95e7a17153f" providerId="ADAL" clId="{7C207585-ED52-43B2-87CE-9396F23A2CB0}" dt="2024-11-08T13:37:02.745" v="172" actId="1076"/>
          <ac:spMkLst>
            <pc:docMk/>
            <pc:sldMk cId="2594713787" sldId="273"/>
            <ac:spMk id="3" creationId="{CFE78044-E815-704B-EAC4-A6D22FD54D29}"/>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6.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[Données+Primero+Bank+(1).xlsx]Tranche d'age!Tableau croisé dynamique4</c:name>
    <c:fmtId val="26"/>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fr-FR" dirty="0"/>
              <a:t>Nombre de clients par tranche d'âge</a:t>
            </a:r>
          </a:p>
        </c:rich>
      </c:tx>
      <c:layout>
        <c:manualLayout>
          <c:xMode val="edge"/>
          <c:yMode val="edge"/>
          <c:x val="0.17773355968823046"/>
          <c:y val="2.3540649635428863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fr-FR"/>
        </a:p>
      </c:txPr>
    </c:title>
    <c:autoTitleDeleted val="0"/>
    <c:pivotFmts>
      <c:pivotFmt>
        <c:idx val="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2">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'Tranche d''age'!$B$3:$B$4</c:f>
              <c:strCache>
                <c:ptCount val="1"/>
                <c:pt idx="0">
                  <c:v>Client actuel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'Tranche d''age'!$A$5:$A$10</c:f>
              <c:strCache>
                <c:ptCount val="5"/>
                <c:pt idx="0">
                  <c:v>18-27 ans</c:v>
                </c:pt>
                <c:pt idx="1">
                  <c:v>28-37 ans</c:v>
                </c:pt>
                <c:pt idx="2">
                  <c:v>38-47 ans</c:v>
                </c:pt>
                <c:pt idx="3">
                  <c:v>48-57 ans</c:v>
                </c:pt>
                <c:pt idx="4">
                  <c:v>58+ ans</c:v>
                </c:pt>
              </c:strCache>
            </c:strRef>
          </c:cat>
          <c:val>
            <c:numRef>
              <c:f>'Tranche d''age'!$B$5:$B$10</c:f>
              <c:numCache>
                <c:formatCode>General</c:formatCode>
                <c:ptCount val="5"/>
                <c:pt idx="0">
                  <c:v>101</c:v>
                </c:pt>
                <c:pt idx="1">
                  <c:v>1116</c:v>
                </c:pt>
                <c:pt idx="2">
                  <c:v>3521</c:v>
                </c:pt>
                <c:pt idx="3">
                  <c:v>3042</c:v>
                </c:pt>
                <c:pt idx="4">
                  <c:v>711</c:v>
                </c:pt>
              </c:numCache>
            </c:numRef>
          </c:val>
          <c:extLst>
            <c:ext xmlns:c16="http://schemas.microsoft.com/office/drawing/2014/chart" uri="{C3380CC4-5D6E-409C-BE32-E72D297353CC}">
              <c16:uniqueId val="{00000000-82E3-48E9-B5CA-6C65EA8FD48B}"/>
            </c:ext>
          </c:extLst>
        </c:ser>
        <c:ser>
          <c:idx val="1"/>
          <c:order val="1"/>
          <c:tx>
            <c:strRef>
              <c:f>'Tranche d''age'!$C$3:$C$4</c:f>
              <c:strCache>
                <c:ptCount val="1"/>
                <c:pt idx="0">
                  <c:v>Client perdu</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'Tranche d''age'!$A$5:$A$10</c:f>
              <c:strCache>
                <c:ptCount val="5"/>
                <c:pt idx="0">
                  <c:v>18-27 ans</c:v>
                </c:pt>
                <c:pt idx="1">
                  <c:v>28-37 ans</c:v>
                </c:pt>
                <c:pt idx="2">
                  <c:v>38-47 ans</c:v>
                </c:pt>
                <c:pt idx="3">
                  <c:v>48-57 ans</c:v>
                </c:pt>
                <c:pt idx="4">
                  <c:v>58+ ans</c:v>
                </c:pt>
              </c:strCache>
            </c:strRef>
          </c:cat>
          <c:val>
            <c:numRef>
              <c:f>'Tranche d''age'!$C$5:$C$10</c:f>
              <c:numCache>
                <c:formatCode>General</c:formatCode>
                <c:ptCount val="5"/>
                <c:pt idx="0">
                  <c:v>9</c:v>
                </c:pt>
                <c:pt idx="1">
                  <c:v>174</c:v>
                </c:pt>
                <c:pt idx="2">
                  <c:v>704</c:v>
                </c:pt>
                <c:pt idx="3">
                  <c:v>610</c:v>
                </c:pt>
                <c:pt idx="4">
                  <c:v>139</c:v>
                </c:pt>
              </c:numCache>
            </c:numRef>
          </c:val>
          <c:extLst>
            <c:ext xmlns:c16="http://schemas.microsoft.com/office/drawing/2014/chart" uri="{C3380CC4-5D6E-409C-BE32-E72D297353CC}">
              <c16:uniqueId val="{00000001-82E3-48E9-B5CA-6C65EA8FD48B}"/>
            </c:ext>
          </c:extLst>
        </c:ser>
        <c:dLbls>
          <c:dLblPos val="inEnd"/>
          <c:showLegendKey val="0"/>
          <c:showVal val="1"/>
          <c:showCatName val="0"/>
          <c:showSerName val="0"/>
          <c:showPercent val="0"/>
          <c:showBubbleSize val="0"/>
        </c:dLbls>
        <c:gapWidth val="65"/>
        <c:axId val="162225391"/>
        <c:axId val="162218191"/>
      </c:barChart>
      <c:catAx>
        <c:axId val="162225391"/>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Tranche</a:t>
                </a:r>
                <a:r>
                  <a:rPr lang="fr-FR" baseline="0" dirty="0"/>
                  <a:t> d'âge</a:t>
                </a:r>
                <a:endParaRPr lang="fr-FR" dirty="0"/>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fr-FR"/>
          </a:p>
        </c:txPr>
        <c:crossAx val="162218191"/>
        <c:crosses val="autoZero"/>
        <c:auto val="1"/>
        <c:lblAlgn val="ctr"/>
        <c:lblOffset val="100"/>
        <c:noMultiLvlLbl val="0"/>
      </c:catAx>
      <c:valAx>
        <c:axId val="162218191"/>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Nombre clients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crossAx val="162225391"/>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[Données+Primero+Bank+(1).xlsx]Statut marital!Tableau croisé dynamique1</c:name>
    <c:fmtId val="13"/>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fr-FR" dirty="0"/>
              <a:t>Nombre</a:t>
            </a:r>
            <a:r>
              <a:rPr lang="fr-FR" baseline="0" dirty="0"/>
              <a:t> de clients par statut marital</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fr-FR"/>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pivotFmt>
      <c:pivotFmt>
        <c:idx val="2"/>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'Statut marital'!$B$3:$B$4</c:f>
              <c:strCache>
                <c:ptCount val="1"/>
                <c:pt idx="0">
                  <c:v>Célibataire</c:v>
                </c:pt>
              </c:strCache>
            </c:strRef>
          </c:tx>
          <c:spPr>
            <a:solidFill>
              <a:schemeClr val="accent1">
                <a:alpha val="85000"/>
              </a:scheme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7EFA-449C-9B63-A87C8414203A}"/>
              </c:ext>
            </c:extLst>
          </c:dPt>
          <c:dPt>
            <c:idx val="1"/>
            <c:invertIfNegative val="0"/>
            <c:bubble3D val="0"/>
            <c:extLst>
              <c:ext xmlns:c16="http://schemas.microsoft.com/office/drawing/2014/chart" uri="{C3380CC4-5D6E-409C-BE32-E72D297353CC}">
                <c16:uniqueId val="{00000001-7EFA-449C-9B63-A87C8414203A}"/>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'Statut marital'!$A$5:$A$7</c:f>
              <c:strCache>
                <c:ptCount val="2"/>
                <c:pt idx="0">
                  <c:v>Client actuel</c:v>
                </c:pt>
                <c:pt idx="1">
                  <c:v>Client perdu</c:v>
                </c:pt>
              </c:strCache>
            </c:strRef>
          </c:cat>
          <c:val>
            <c:numRef>
              <c:f>'Statut marital'!$B$5:$B$7</c:f>
              <c:numCache>
                <c:formatCode>General</c:formatCode>
                <c:ptCount val="2"/>
                <c:pt idx="0">
                  <c:v>3636</c:v>
                </c:pt>
                <c:pt idx="1">
                  <c:v>447</c:v>
                </c:pt>
              </c:numCache>
            </c:numRef>
          </c:val>
          <c:extLst>
            <c:ext xmlns:c16="http://schemas.microsoft.com/office/drawing/2014/chart" uri="{C3380CC4-5D6E-409C-BE32-E72D297353CC}">
              <c16:uniqueId val="{00000002-7EFA-449C-9B63-A87C8414203A}"/>
            </c:ext>
          </c:extLst>
        </c:ser>
        <c:ser>
          <c:idx val="1"/>
          <c:order val="1"/>
          <c:tx>
            <c:strRef>
              <c:f>'Statut marital'!$C$3:$C$4</c:f>
              <c:strCache>
                <c:ptCount val="1"/>
                <c:pt idx="0">
                  <c:v>Divorcé(e)</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'Statut marital'!$A$5:$A$7</c:f>
              <c:strCache>
                <c:ptCount val="2"/>
                <c:pt idx="0">
                  <c:v>Client actuel</c:v>
                </c:pt>
                <c:pt idx="1">
                  <c:v>Client perdu</c:v>
                </c:pt>
              </c:strCache>
            </c:strRef>
          </c:cat>
          <c:val>
            <c:numRef>
              <c:f>'Statut marital'!$C$5:$C$7</c:f>
              <c:numCache>
                <c:formatCode>General</c:formatCode>
                <c:ptCount val="2"/>
                <c:pt idx="0">
                  <c:v>626</c:v>
                </c:pt>
                <c:pt idx="1">
                  <c:v>122</c:v>
                </c:pt>
              </c:numCache>
            </c:numRef>
          </c:val>
          <c:extLst>
            <c:ext xmlns:c16="http://schemas.microsoft.com/office/drawing/2014/chart" uri="{C3380CC4-5D6E-409C-BE32-E72D297353CC}">
              <c16:uniqueId val="{00000003-7EFA-449C-9B63-A87C8414203A}"/>
            </c:ext>
          </c:extLst>
        </c:ser>
        <c:ser>
          <c:idx val="2"/>
          <c:order val="2"/>
          <c:tx>
            <c:strRef>
              <c:f>'Statut marital'!$D$3:$D$4</c:f>
              <c:strCache>
                <c:ptCount val="1"/>
                <c:pt idx="0">
                  <c:v>Marié(e)</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'Statut marital'!$A$5:$A$7</c:f>
              <c:strCache>
                <c:ptCount val="2"/>
                <c:pt idx="0">
                  <c:v>Client actuel</c:v>
                </c:pt>
                <c:pt idx="1">
                  <c:v>Client perdu</c:v>
                </c:pt>
              </c:strCache>
            </c:strRef>
          </c:cat>
          <c:val>
            <c:numRef>
              <c:f>'Statut marital'!$D$5:$D$7</c:f>
              <c:numCache>
                <c:formatCode>General</c:formatCode>
                <c:ptCount val="2"/>
                <c:pt idx="0">
                  <c:v>3610</c:v>
                </c:pt>
                <c:pt idx="1">
                  <c:v>937</c:v>
                </c:pt>
              </c:numCache>
            </c:numRef>
          </c:val>
          <c:extLst>
            <c:ext xmlns:c16="http://schemas.microsoft.com/office/drawing/2014/chart" uri="{C3380CC4-5D6E-409C-BE32-E72D297353CC}">
              <c16:uniqueId val="{00000004-7EFA-449C-9B63-A87C8414203A}"/>
            </c:ext>
          </c:extLst>
        </c:ser>
        <c:ser>
          <c:idx val="3"/>
          <c:order val="3"/>
          <c:tx>
            <c:strRef>
              <c:f>'Statut marital'!$E$3:$E$4</c:f>
              <c:strCache>
                <c:ptCount val="1"/>
                <c:pt idx="0">
                  <c:v>Non connu</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'Statut marital'!$A$5:$A$7</c:f>
              <c:strCache>
                <c:ptCount val="2"/>
                <c:pt idx="0">
                  <c:v>Client actuel</c:v>
                </c:pt>
                <c:pt idx="1">
                  <c:v>Client perdu</c:v>
                </c:pt>
              </c:strCache>
            </c:strRef>
          </c:cat>
          <c:val>
            <c:numRef>
              <c:f>'Statut marital'!$E$5:$E$7</c:f>
              <c:numCache>
                <c:formatCode>General</c:formatCode>
                <c:ptCount val="2"/>
                <c:pt idx="0">
                  <c:v>619</c:v>
                </c:pt>
                <c:pt idx="1">
                  <c:v>130</c:v>
                </c:pt>
              </c:numCache>
            </c:numRef>
          </c:val>
          <c:extLst>
            <c:ext xmlns:c16="http://schemas.microsoft.com/office/drawing/2014/chart" uri="{C3380CC4-5D6E-409C-BE32-E72D297353CC}">
              <c16:uniqueId val="{00000005-7EFA-449C-9B63-A87C8414203A}"/>
            </c:ext>
          </c:extLst>
        </c:ser>
        <c:dLbls>
          <c:dLblPos val="ctr"/>
          <c:showLegendKey val="0"/>
          <c:showVal val="1"/>
          <c:showCatName val="0"/>
          <c:showSerName val="0"/>
          <c:showPercent val="0"/>
          <c:showBubbleSize val="0"/>
        </c:dLbls>
        <c:gapWidth val="150"/>
        <c:axId val="1413217712"/>
        <c:axId val="1413213872"/>
      </c:barChart>
      <c:catAx>
        <c:axId val="1413217712"/>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Statut</a:t>
                </a:r>
                <a:r>
                  <a:rPr lang="fr-FR" baseline="0" dirty="0"/>
                  <a:t> marital</a:t>
                </a:r>
                <a:endParaRPr lang="fr-FR" dirty="0"/>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fr-FR"/>
          </a:p>
        </c:txPr>
        <c:crossAx val="1413213872"/>
        <c:crosses val="autoZero"/>
        <c:auto val="1"/>
        <c:lblAlgn val="ctr"/>
        <c:lblOffset val="100"/>
        <c:noMultiLvlLbl val="0"/>
      </c:catAx>
      <c:valAx>
        <c:axId val="1413213872"/>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Nombre de clients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crossAx val="1413217712"/>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[Données+Primero+Bank+(1).xlsx]nb Personne en charge!Tableau croisé dynamique1</c:name>
    <c:fmtId val="20"/>
  </c:pivotSource>
  <c:chart>
    <c:title>
      <c:tx>
        <c:rich>
          <a:bodyPr rot="0" spcFirstLastPara="1" vertOverflow="ellipsis" vert="horz" wrap="square" anchor="ctr" anchorCtr="1"/>
          <a:lstStyle/>
          <a:p>
            <a:pPr>
              <a:defRPr sz="1600" b="1" i="0" u="none" strike="noStrike" kern="1200" baseline="0">
                <a:solidFill>
                  <a:schemeClr val="dk1">
                    <a:lumMod val="75000"/>
                    <a:lumOff val="25000"/>
                  </a:schemeClr>
                </a:solidFill>
                <a:latin typeface="+mn-lt"/>
                <a:ea typeface="+mn-ea"/>
                <a:cs typeface="+mn-cs"/>
              </a:defRPr>
            </a:pPr>
            <a:r>
              <a:rPr lang="fr-FR" sz="1600" dirty="0"/>
              <a:t>Nombre de personne en charge par statut de client</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dk1">
                  <a:lumMod val="75000"/>
                  <a:lumOff val="25000"/>
                </a:schemeClr>
              </a:solidFill>
              <a:latin typeface="+mn-lt"/>
              <a:ea typeface="+mn-ea"/>
              <a:cs typeface="+mn-cs"/>
            </a:defRPr>
          </a:pPr>
          <a:endParaRPr lang="fr-FR"/>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31750" cap="rnd" cmpd="sng" algn="ctr">
            <a:solidFill>
              <a:schemeClr val="accent1"/>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31750" cap="rnd" cmpd="sng" algn="ctr">
            <a:solidFill>
              <a:schemeClr val="accent1"/>
            </a:solidFill>
            <a:round/>
          </a:ln>
          <a:effectLst/>
        </c:spPr>
        <c:marker>
          <c:symbol val="circle"/>
          <c:size val="17"/>
          <c:spPr>
            <a:solidFill>
              <a:schemeClr val="accent2"/>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31750" cap="rnd" cmpd="sng" algn="ctr">
            <a:solidFill>
              <a:schemeClr val="accent1"/>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31750" cap="rnd" cmpd="sng" algn="ctr">
            <a:solidFill>
              <a:schemeClr val="accent1"/>
            </a:solidFill>
            <a:round/>
          </a:ln>
          <a:effectLst/>
        </c:spPr>
        <c:marker>
          <c:symbol val="circle"/>
          <c:size val="17"/>
          <c:spPr>
            <a:solidFill>
              <a:schemeClr val="accent2"/>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31750" cap="rnd" cmpd="sng" algn="ctr">
            <a:solidFill>
              <a:schemeClr val="accent1"/>
            </a:solidFill>
            <a:round/>
          </a:ln>
          <a:effectLst/>
        </c:spPr>
        <c:marker>
          <c:symbol val="circle"/>
          <c:size val="17"/>
          <c:spPr>
            <a:solidFill>
              <a:schemeClr val="accent1"/>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5000"/>
            </a:schemeClr>
          </a:solidFill>
          <a:ln w="31750" cap="rnd" cmpd="sng" algn="ctr">
            <a:solidFill>
              <a:schemeClr val="accent1"/>
            </a:solidFill>
            <a:round/>
          </a:ln>
          <a:effectLst/>
        </c:spPr>
        <c:marker>
          <c:symbol val="circle"/>
          <c:size val="17"/>
          <c:spPr>
            <a:solidFill>
              <a:schemeClr val="accent2"/>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2314470037039763"/>
          <c:y val="0.16968725150814004"/>
          <c:w val="0.69181838251526973"/>
          <c:h val="0.63233906695603825"/>
        </c:manualLayout>
      </c:layout>
      <c:lineChart>
        <c:grouping val="standard"/>
        <c:varyColors val="0"/>
        <c:ser>
          <c:idx val="0"/>
          <c:order val="0"/>
          <c:tx>
            <c:strRef>
              <c:f>'nb Personne en charge'!$B$3:$B$4</c:f>
              <c:strCache>
                <c:ptCount val="1"/>
                <c:pt idx="0">
                  <c:v>Client actuel</c:v>
                </c:pt>
              </c:strCache>
            </c:strRef>
          </c:tx>
          <c:spPr>
            <a:ln w="31750" cap="rnd">
              <a:solidFill>
                <a:schemeClr val="accent1"/>
              </a:solidFill>
              <a:round/>
            </a:ln>
            <a:effectLst/>
          </c:spPr>
          <c:marker>
            <c:symbol val="circle"/>
            <c:size val="17"/>
            <c:spPr>
              <a:solidFill>
                <a:schemeClr val="accen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'nb Personne en charge'!$A$5:$A$11</c:f>
              <c:strCache>
                <c:ptCount val="6"/>
                <c:pt idx="0">
                  <c:v>0</c:v>
                </c:pt>
                <c:pt idx="1">
                  <c:v>1</c:v>
                </c:pt>
                <c:pt idx="2">
                  <c:v>2</c:v>
                </c:pt>
                <c:pt idx="3">
                  <c:v>3</c:v>
                </c:pt>
                <c:pt idx="4">
                  <c:v>4</c:v>
                </c:pt>
                <c:pt idx="5">
                  <c:v>5</c:v>
                </c:pt>
              </c:strCache>
            </c:strRef>
          </c:cat>
          <c:val>
            <c:numRef>
              <c:f>'nb Personne en charge'!$B$5:$B$11</c:f>
              <c:numCache>
                <c:formatCode>General</c:formatCode>
                <c:ptCount val="6"/>
                <c:pt idx="0">
                  <c:v>768</c:v>
                </c:pt>
                <c:pt idx="1">
                  <c:v>1569</c:v>
                </c:pt>
                <c:pt idx="2">
                  <c:v>2236</c:v>
                </c:pt>
                <c:pt idx="3">
                  <c:v>2245</c:v>
                </c:pt>
                <c:pt idx="4">
                  <c:v>1313</c:v>
                </c:pt>
                <c:pt idx="5">
                  <c:v>360</c:v>
                </c:pt>
              </c:numCache>
            </c:numRef>
          </c:val>
          <c:smooth val="0"/>
          <c:extLst>
            <c:ext xmlns:c16="http://schemas.microsoft.com/office/drawing/2014/chart" uri="{C3380CC4-5D6E-409C-BE32-E72D297353CC}">
              <c16:uniqueId val="{00000000-93F8-4302-AE39-A7AFF365F157}"/>
            </c:ext>
          </c:extLst>
        </c:ser>
        <c:ser>
          <c:idx val="1"/>
          <c:order val="1"/>
          <c:tx>
            <c:strRef>
              <c:f>'nb Personne en charge'!$C$3:$C$4</c:f>
              <c:strCache>
                <c:ptCount val="1"/>
                <c:pt idx="0">
                  <c:v>Client perdu</c:v>
                </c:pt>
              </c:strCache>
            </c:strRef>
          </c:tx>
          <c:spPr>
            <a:ln w="31750" cap="rnd">
              <a:solidFill>
                <a:schemeClr val="accent2"/>
              </a:solidFill>
              <a:round/>
            </a:ln>
            <a:effectLst/>
          </c:spPr>
          <c:marker>
            <c:symbol val="circle"/>
            <c:size val="17"/>
            <c:spPr>
              <a:solidFill>
                <a:schemeClr val="accent2"/>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'nb Personne en charge'!$A$5:$A$11</c:f>
              <c:strCache>
                <c:ptCount val="6"/>
                <c:pt idx="0">
                  <c:v>0</c:v>
                </c:pt>
                <c:pt idx="1">
                  <c:v>1</c:v>
                </c:pt>
                <c:pt idx="2">
                  <c:v>2</c:v>
                </c:pt>
                <c:pt idx="3">
                  <c:v>3</c:v>
                </c:pt>
                <c:pt idx="4">
                  <c:v>4</c:v>
                </c:pt>
                <c:pt idx="5">
                  <c:v>5</c:v>
                </c:pt>
              </c:strCache>
            </c:strRef>
          </c:cat>
          <c:val>
            <c:numRef>
              <c:f>'nb Personne en charge'!$C$5:$C$11</c:f>
              <c:numCache>
                <c:formatCode>General</c:formatCode>
                <c:ptCount val="6"/>
                <c:pt idx="0">
                  <c:v>136</c:v>
                </c:pt>
                <c:pt idx="1">
                  <c:v>269</c:v>
                </c:pt>
                <c:pt idx="2">
                  <c:v>419</c:v>
                </c:pt>
                <c:pt idx="3">
                  <c:v>487</c:v>
                </c:pt>
                <c:pt idx="4">
                  <c:v>261</c:v>
                </c:pt>
                <c:pt idx="5">
                  <c:v>64</c:v>
                </c:pt>
              </c:numCache>
            </c:numRef>
          </c:val>
          <c:smooth val="0"/>
          <c:extLst>
            <c:ext xmlns:c16="http://schemas.microsoft.com/office/drawing/2014/chart" uri="{C3380CC4-5D6E-409C-BE32-E72D297353CC}">
              <c16:uniqueId val="{00000001-93F8-4302-AE39-A7AFF365F157}"/>
            </c:ext>
          </c:extLst>
        </c:ser>
        <c:dLbls>
          <c:dLblPos val="ctr"/>
          <c:showLegendKey val="0"/>
          <c:showVal val="1"/>
          <c:showCatName val="0"/>
          <c:showSerName val="0"/>
          <c:showPercent val="0"/>
          <c:showBubbleSize val="0"/>
        </c:dLbls>
        <c:marker val="1"/>
        <c:smooth val="0"/>
        <c:axId val="157740607"/>
        <c:axId val="157738687"/>
      </c:lineChart>
      <c:catAx>
        <c:axId val="157740607"/>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Nombre de personne en charge</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fr-FR"/>
          </a:p>
        </c:txPr>
        <c:crossAx val="157738687"/>
        <c:crosses val="autoZero"/>
        <c:auto val="1"/>
        <c:lblAlgn val="ctr"/>
        <c:lblOffset val="100"/>
        <c:noMultiLvlLbl val="0"/>
      </c:catAx>
      <c:valAx>
        <c:axId val="157738687"/>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Nombre de client</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crossAx val="15774060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[Données+Primero+Bank+(1).xlsx]Niveau Diplôme!Tableau croisé dynamique1</c:name>
    <c:fmtId val="12"/>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fr-FR" dirty="0"/>
              <a:t>Nombre de clients par niveau de diplôme</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fr-FR"/>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pivotFmt>
      <c:pivotFmt>
        <c:idx val="2"/>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dLbl>
          <c:idx val="0"/>
          <c:showLegendKey val="0"/>
          <c:showVal val="0"/>
          <c:showCatName val="0"/>
          <c:showSerName val="0"/>
          <c:showPercent val="0"/>
          <c:showBubbleSize val="0"/>
          <c:extLst>
            <c:ext xmlns:c15="http://schemas.microsoft.com/office/drawing/2012/chart" uri="{CE6537A1-D6FC-4f65-9D91-7224C49458BB}"/>
          </c:extLst>
        </c:dLbl>
      </c:pivotFmt>
      <c:pivotFmt>
        <c:idx val="15"/>
        <c:dLbl>
          <c:idx val="0"/>
          <c:showLegendKey val="0"/>
          <c:showVal val="0"/>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2">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3">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4">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5">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6">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lumMod val="60000"/>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'Niveau Diplôme'!$B$3:$B$4</c:f>
              <c:strCache>
                <c:ptCount val="1"/>
                <c:pt idx="0">
                  <c:v>Doctorat</c:v>
                </c:pt>
              </c:strCache>
            </c:strRef>
          </c:tx>
          <c:spPr>
            <a:solidFill>
              <a:schemeClr val="accent1">
                <a:alpha val="85000"/>
              </a:scheme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8BC9-4321-AA4D-62E6F7FC9027}"/>
              </c:ext>
            </c:extLst>
          </c:dPt>
          <c:dPt>
            <c:idx val="1"/>
            <c:invertIfNegative val="0"/>
            <c:bubble3D val="0"/>
            <c:extLst>
              <c:ext xmlns:c16="http://schemas.microsoft.com/office/drawing/2014/chart" uri="{C3380CC4-5D6E-409C-BE32-E72D297353CC}">
                <c16:uniqueId val="{00000001-8BC9-4321-AA4D-62E6F7FC9027}"/>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'Niveau Diplôme'!$A$5:$A$7</c:f>
              <c:strCache>
                <c:ptCount val="2"/>
                <c:pt idx="0">
                  <c:v>Client actuel</c:v>
                </c:pt>
                <c:pt idx="1">
                  <c:v>Client perdu</c:v>
                </c:pt>
              </c:strCache>
            </c:strRef>
          </c:cat>
          <c:val>
            <c:numRef>
              <c:f>'Niveau Diplôme'!$B$5:$B$7</c:f>
              <c:numCache>
                <c:formatCode>General</c:formatCode>
                <c:ptCount val="2"/>
                <c:pt idx="0">
                  <c:v>355</c:v>
                </c:pt>
                <c:pt idx="1">
                  <c:v>96</c:v>
                </c:pt>
              </c:numCache>
            </c:numRef>
          </c:val>
          <c:extLst>
            <c:ext xmlns:c16="http://schemas.microsoft.com/office/drawing/2014/chart" uri="{C3380CC4-5D6E-409C-BE32-E72D297353CC}">
              <c16:uniqueId val="{00000002-8BC9-4321-AA4D-62E6F7FC9027}"/>
            </c:ext>
          </c:extLst>
        </c:ser>
        <c:ser>
          <c:idx val="1"/>
          <c:order val="1"/>
          <c:tx>
            <c:strRef>
              <c:f>'Niveau Diplôme'!$C$3:$C$4</c:f>
              <c:strCache>
                <c:ptCount val="1"/>
                <c:pt idx="0">
                  <c:v>Licence</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'Niveau Diplôme'!$A$5:$A$7</c:f>
              <c:strCache>
                <c:ptCount val="2"/>
                <c:pt idx="0">
                  <c:v>Client actuel</c:v>
                </c:pt>
                <c:pt idx="1">
                  <c:v>Client perdu</c:v>
                </c:pt>
              </c:strCache>
            </c:strRef>
          </c:cat>
          <c:val>
            <c:numRef>
              <c:f>'Niveau Diplôme'!$C$5:$C$7</c:f>
              <c:numCache>
                <c:formatCode>General</c:formatCode>
                <c:ptCount val="2"/>
                <c:pt idx="0">
                  <c:v>2636</c:v>
                </c:pt>
                <c:pt idx="1">
                  <c:v>492</c:v>
                </c:pt>
              </c:numCache>
            </c:numRef>
          </c:val>
          <c:extLst>
            <c:ext xmlns:c16="http://schemas.microsoft.com/office/drawing/2014/chart" uri="{C3380CC4-5D6E-409C-BE32-E72D297353CC}">
              <c16:uniqueId val="{00000003-8BC9-4321-AA4D-62E6F7FC9027}"/>
            </c:ext>
          </c:extLst>
        </c:ser>
        <c:ser>
          <c:idx val="2"/>
          <c:order val="2"/>
          <c:tx>
            <c:strRef>
              <c:f>'Niveau Diplôme'!$D$3:$D$4</c:f>
              <c:strCache>
                <c:ptCount val="1"/>
                <c:pt idx="0">
                  <c:v>Lycée (équivalent baccalauréat)</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'Niveau Diplôme'!$A$5:$A$7</c:f>
              <c:strCache>
                <c:ptCount val="2"/>
                <c:pt idx="0">
                  <c:v>Client actuel</c:v>
                </c:pt>
                <c:pt idx="1">
                  <c:v>Client perdu</c:v>
                </c:pt>
              </c:strCache>
            </c:strRef>
          </c:cat>
          <c:val>
            <c:numRef>
              <c:f>'Niveau Diplôme'!$D$5:$D$7</c:f>
              <c:numCache>
                <c:formatCode>General</c:formatCode>
                <c:ptCount val="2"/>
                <c:pt idx="0">
                  <c:v>1707</c:v>
                </c:pt>
                <c:pt idx="1">
                  <c:v>306</c:v>
                </c:pt>
              </c:numCache>
            </c:numRef>
          </c:val>
          <c:extLst>
            <c:ext xmlns:c16="http://schemas.microsoft.com/office/drawing/2014/chart" uri="{C3380CC4-5D6E-409C-BE32-E72D297353CC}">
              <c16:uniqueId val="{00000004-8BC9-4321-AA4D-62E6F7FC9027}"/>
            </c:ext>
          </c:extLst>
        </c:ser>
        <c:ser>
          <c:idx val="3"/>
          <c:order val="3"/>
          <c:tx>
            <c:strRef>
              <c:f>'Niveau Diplôme'!$E$3:$E$4</c:f>
              <c:strCache>
                <c:ptCount val="1"/>
                <c:pt idx="0">
                  <c:v>Master</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'Niveau Diplôme'!$A$5:$A$7</c:f>
              <c:strCache>
                <c:ptCount val="2"/>
                <c:pt idx="0">
                  <c:v>Client actuel</c:v>
                </c:pt>
                <c:pt idx="1">
                  <c:v>Client perdu</c:v>
                </c:pt>
              </c:strCache>
            </c:strRef>
          </c:cat>
          <c:val>
            <c:numRef>
              <c:f>'Niveau Diplôme'!$E$5:$E$7</c:f>
              <c:numCache>
                <c:formatCode>General</c:formatCode>
                <c:ptCount val="2"/>
                <c:pt idx="0">
                  <c:v>422</c:v>
                </c:pt>
                <c:pt idx="1">
                  <c:v>94</c:v>
                </c:pt>
              </c:numCache>
            </c:numRef>
          </c:val>
          <c:extLst>
            <c:ext xmlns:c16="http://schemas.microsoft.com/office/drawing/2014/chart" uri="{C3380CC4-5D6E-409C-BE32-E72D297353CC}">
              <c16:uniqueId val="{00000005-8BC9-4321-AA4D-62E6F7FC9027}"/>
            </c:ext>
          </c:extLst>
        </c:ser>
        <c:ser>
          <c:idx val="4"/>
          <c:order val="4"/>
          <c:tx>
            <c:strRef>
              <c:f>'Niveau Diplôme'!$F$3:$F$4</c:f>
              <c:strCache>
                <c:ptCount val="1"/>
                <c:pt idx="0">
                  <c:v>Niveau Bac+2</c:v>
                </c:pt>
              </c:strCache>
            </c:strRef>
          </c:tx>
          <c:spPr>
            <a:solidFill>
              <a:schemeClr val="accent5">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'Niveau Diplôme'!$A$5:$A$7</c:f>
              <c:strCache>
                <c:ptCount val="2"/>
                <c:pt idx="0">
                  <c:v>Client actuel</c:v>
                </c:pt>
                <c:pt idx="1">
                  <c:v>Client perdu</c:v>
                </c:pt>
              </c:strCache>
            </c:strRef>
          </c:cat>
          <c:val>
            <c:numRef>
              <c:f>'Niveau Diplôme'!$F$5:$F$7</c:f>
              <c:numCache>
                <c:formatCode>General</c:formatCode>
                <c:ptCount val="2"/>
                <c:pt idx="0">
                  <c:v>859</c:v>
                </c:pt>
                <c:pt idx="1">
                  <c:v>154</c:v>
                </c:pt>
              </c:numCache>
            </c:numRef>
          </c:val>
          <c:extLst>
            <c:ext xmlns:c16="http://schemas.microsoft.com/office/drawing/2014/chart" uri="{C3380CC4-5D6E-409C-BE32-E72D297353CC}">
              <c16:uniqueId val="{00000006-8BC9-4321-AA4D-62E6F7FC9027}"/>
            </c:ext>
          </c:extLst>
        </c:ser>
        <c:ser>
          <c:idx val="5"/>
          <c:order val="5"/>
          <c:tx>
            <c:strRef>
              <c:f>'Niveau Diplôme'!$G$3:$G$4</c:f>
              <c:strCache>
                <c:ptCount val="1"/>
                <c:pt idx="0">
                  <c:v>Non connu</c:v>
                </c:pt>
              </c:strCache>
            </c:strRef>
          </c:tx>
          <c:spPr>
            <a:solidFill>
              <a:schemeClr val="accent6">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'Niveau Diplôme'!$A$5:$A$7</c:f>
              <c:strCache>
                <c:ptCount val="2"/>
                <c:pt idx="0">
                  <c:v>Client actuel</c:v>
                </c:pt>
                <c:pt idx="1">
                  <c:v>Client perdu</c:v>
                </c:pt>
              </c:strCache>
            </c:strRef>
          </c:cat>
          <c:val>
            <c:numRef>
              <c:f>'Niveau Diplôme'!$G$5:$G$7</c:f>
              <c:numCache>
                <c:formatCode>General</c:formatCode>
                <c:ptCount val="2"/>
                <c:pt idx="0">
                  <c:v>1263</c:v>
                </c:pt>
                <c:pt idx="1">
                  <c:v>256</c:v>
                </c:pt>
              </c:numCache>
            </c:numRef>
          </c:val>
          <c:extLst>
            <c:ext xmlns:c16="http://schemas.microsoft.com/office/drawing/2014/chart" uri="{C3380CC4-5D6E-409C-BE32-E72D297353CC}">
              <c16:uniqueId val="{00000007-8BC9-4321-AA4D-62E6F7FC9027}"/>
            </c:ext>
          </c:extLst>
        </c:ser>
        <c:ser>
          <c:idx val="6"/>
          <c:order val="6"/>
          <c:tx>
            <c:strRef>
              <c:f>'Niveau Diplôme'!$H$3:$H$4</c:f>
              <c:strCache>
                <c:ptCount val="1"/>
                <c:pt idx="0">
                  <c:v>Sans diplôme</c:v>
                </c:pt>
              </c:strCache>
            </c:strRef>
          </c:tx>
          <c:spPr>
            <a:solidFill>
              <a:schemeClr val="accent1">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'Niveau Diplôme'!$A$5:$A$7</c:f>
              <c:strCache>
                <c:ptCount val="2"/>
                <c:pt idx="0">
                  <c:v>Client actuel</c:v>
                </c:pt>
                <c:pt idx="1">
                  <c:v>Client perdu</c:v>
                </c:pt>
              </c:strCache>
            </c:strRef>
          </c:cat>
          <c:val>
            <c:numRef>
              <c:f>'Niveau Diplôme'!$H$5:$H$7</c:f>
              <c:numCache>
                <c:formatCode>General</c:formatCode>
                <c:ptCount val="2"/>
                <c:pt idx="0">
                  <c:v>1249</c:v>
                </c:pt>
                <c:pt idx="1">
                  <c:v>238</c:v>
                </c:pt>
              </c:numCache>
            </c:numRef>
          </c:val>
          <c:extLst>
            <c:ext xmlns:c16="http://schemas.microsoft.com/office/drawing/2014/chart" uri="{C3380CC4-5D6E-409C-BE32-E72D297353CC}">
              <c16:uniqueId val="{00000008-8BC9-4321-AA4D-62E6F7FC9027}"/>
            </c:ext>
          </c:extLst>
        </c:ser>
        <c:dLbls>
          <c:dLblPos val="inEnd"/>
          <c:showLegendKey val="0"/>
          <c:showVal val="1"/>
          <c:showCatName val="0"/>
          <c:showSerName val="0"/>
          <c:showPercent val="0"/>
          <c:showBubbleSize val="0"/>
        </c:dLbls>
        <c:gapWidth val="65"/>
        <c:axId val="1413217712"/>
        <c:axId val="1413213872"/>
      </c:barChart>
      <c:catAx>
        <c:axId val="1413217712"/>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Niveau de diplôme</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fr-FR"/>
          </a:p>
        </c:txPr>
        <c:crossAx val="1413213872"/>
        <c:crosses val="autoZero"/>
        <c:auto val="1"/>
        <c:lblAlgn val="ctr"/>
        <c:lblOffset val="100"/>
        <c:noMultiLvlLbl val="0"/>
      </c:catAx>
      <c:valAx>
        <c:axId val="1413213872"/>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Nombre de clients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crossAx val="1413217712"/>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[Données+Primero+Bank+(1).xlsx]Genre du Client!Tableau croisé dynamique1</c:name>
    <c:fmtId val="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u="none" strike="noStrike" kern="1200" spc="0" baseline="0" dirty="0">
                <a:solidFill>
                  <a:sysClr val="windowText" lastClr="000000">
                    <a:lumMod val="65000"/>
                    <a:lumOff val="35000"/>
                  </a:sysClr>
                </a:solidFill>
              </a:rPr>
              <a:t>Répartition du genre des Clients perdus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fr-FR"/>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w="19050">
            <a:solidFill>
              <a:schemeClr val="lt1"/>
            </a:solidFill>
          </a:ln>
          <a:effectLst/>
        </c:spPr>
        <c:marker>
          <c:symbol val="none"/>
        </c:marker>
        <c:dLbl>
          <c:idx val="0"/>
          <c:dLblPos val="bestFit"/>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w="19050">
            <a:solidFill>
              <a:schemeClr val="lt1"/>
            </a:solidFill>
          </a:ln>
          <a:effectLst/>
        </c:spPr>
        <c:marker>
          <c:symbol val="none"/>
        </c:marker>
        <c:dLbl>
          <c:idx val="0"/>
          <c:dLblPos val="bestFit"/>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w="19050">
            <a:solidFill>
              <a:schemeClr val="lt1"/>
            </a:solidFill>
          </a:ln>
          <a:effectLst/>
        </c:spPr>
        <c:marker>
          <c:symbol val="none"/>
        </c:marker>
        <c:dLbl>
          <c:idx val="0"/>
          <c:dLblPos val="bestFit"/>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s>
    <c:plotArea>
      <c:layout/>
      <c:pieChart>
        <c:varyColors val="1"/>
        <c:ser>
          <c:idx val="0"/>
          <c:order val="0"/>
          <c:tx>
            <c:strRef>
              <c:f>'Genre du Client'!$B$3:$B$4</c:f>
              <c:strCache>
                <c:ptCount val="1"/>
                <c:pt idx="0">
                  <c:v>Client perdu</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1D8-4F31-97EB-C59F0CFD666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A1D8-4F31-97EB-C59F0CFD6663}"/>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'Genre du Client'!$A$5:$A$7</c:f>
              <c:strCache>
                <c:ptCount val="2"/>
                <c:pt idx="0">
                  <c:v>F</c:v>
                </c:pt>
                <c:pt idx="1">
                  <c:v>M</c:v>
                </c:pt>
              </c:strCache>
            </c:strRef>
          </c:cat>
          <c:val>
            <c:numRef>
              <c:f>'Genre du Client'!$B$5:$B$7</c:f>
              <c:numCache>
                <c:formatCode>General</c:formatCode>
                <c:ptCount val="2"/>
                <c:pt idx="0">
                  <c:v>932</c:v>
                </c:pt>
                <c:pt idx="1">
                  <c:v>704</c:v>
                </c:pt>
              </c:numCache>
            </c:numRef>
          </c:val>
          <c:extLst>
            <c:ext xmlns:c16="http://schemas.microsoft.com/office/drawing/2014/chart" uri="{C3380CC4-5D6E-409C-BE32-E72D297353CC}">
              <c16:uniqueId val="{00000004-A1D8-4F31-97EB-C59F0CFD6663}"/>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[Données+Primero+Bank+(1).xlsx]Type de carte!Tableau croisé dynamique1</c:name>
    <c:fmtId val="17"/>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fr-FR" dirty="0"/>
              <a:t>Nombre de clients perdu par type de carte</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fr-FR"/>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pivotFmt>
      <c:pivotFmt>
        <c:idx val="2"/>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9"/>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0"/>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1"/>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2"/>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3">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4"/>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4">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2">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'Type de carte'!$B$3:$B$5</c:f>
              <c:strCache>
                <c:ptCount val="1"/>
                <c:pt idx="0">
                  <c:v>Blue - Client perdu</c:v>
                </c:pt>
              </c:strCache>
            </c:strRef>
          </c:tx>
          <c:spPr>
            <a:solidFill>
              <a:schemeClr val="accent1">
                <a:alpha val="85000"/>
              </a:schemeClr>
            </a:solidFill>
            <a:ln w="9525" cap="flat" cmpd="sng" algn="ctr">
              <a:solidFill>
                <a:schemeClr val="lt1">
                  <a:alpha val="50000"/>
                </a:schemeClr>
              </a:solidFill>
              <a:round/>
            </a:ln>
            <a:effectLst/>
          </c:spPr>
          <c:invertIfNegative val="0"/>
          <c:dPt>
            <c:idx val="0"/>
            <c:invertIfNegative val="0"/>
            <c:bubble3D val="0"/>
            <c:extLst>
              <c:ext xmlns:c16="http://schemas.microsoft.com/office/drawing/2014/chart" uri="{C3380CC4-5D6E-409C-BE32-E72D297353CC}">
                <c16:uniqueId val="{00000000-3FD0-4F86-8822-221827B586EE}"/>
              </c:ext>
            </c:extLst>
          </c:dPt>
          <c:dPt>
            <c:idx val="1"/>
            <c:invertIfNegative val="0"/>
            <c:bubble3D val="0"/>
            <c:extLst>
              <c:ext xmlns:c16="http://schemas.microsoft.com/office/drawing/2014/chart" uri="{C3380CC4-5D6E-409C-BE32-E72D297353CC}">
                <c16:uniqueId val="{00000001-3FD0-4F86-8822-221827B586EE}"/>
              </c:ext>
            </c:extLst>
          </c:dPt>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'Type de carte'!$A$6</c:f>
              <c:strCache>
                <c:ptCount val="1"/>
                <c:pt idx="0">
                  <c:v>Total</c:v>
                </c:pt>
              </c:strCache>
            </c:strRef>
          </c:cat>
          <c:val>
            <c:numRef>
              <c:f>'Type de carte'!$B$6</c:f>
              <c:numCache>
                <c:formatCode>General</c:formatCode>
                <c:ptCount val="1"/>
                <c:pt idx="0">
                  <c:v>1519</c:v>
                </c:pt>
              </c:numCache>
            </c:numRef>
          </c:val>
          <c:extLst>
            <c:ext xmlns:c16="http://schemas.microsoft.com/office/drawing/2014/chart" uri="{C3380CC4-5D6E-409C-BE32-E72D297353CC}">
              <c16:uniqueId val="{00000002-3FD0-4F86-8822-221827B586EE}"/>
            </c:ext>
          </c:extLst>
        </c:ser>
        <c:ser>
          <c:idx val="1"/>
          <c:order val="1"/>
          <c:tx>
            <c:strRef>
              <c:f>'Type de carte'!$C$3:$C$5</c:f>
              <c:strCache>
                <c:ptCount val="1"/>
                <c:pt idx="0">
                  <c:v>Gold - Client perdu</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'Type de carte'!$A$6</c:f>
              <c:strCache>
                <c:ptCount val="1"/>
                <c:pt idx="0">
                  <c:v>Total</c:v>
                </c:pt>
              </c:strCache>
            </c:strRef>
          </c:cat>
          <c:val>
            <c:numRef>
              <c:f>'Type de carte'!$C$6</c:f>
              <c:numCache>
                <c:formatCode>General</c:formatCode>
                <c:ptCount val="1"/>
                <c:pt idx="0">
                  <c:v>21</c:v>
                </c:pt>
              </c:numCache>
            </c:numRef>
          </c:val>
          <c:extLst>
            <c:ext xmlns:c16="http://schemas.microsoft.com/office/drawing/2014/chart" uri="{C3380CC4-5D6E-409C-BE32-E72D297353CC}">
              <c16:uniqueId val="{00000003-3FD0-4F86-8822-221827B586EE}"/>
            </c:ext>
          </c:extLst>
        </c:ser>
        <c:ser>
          <c:idx val="2"/>
          <c:order val="2"/>
          <c:tx>
            <c:strRef>
              <c:f>'Type de carte'!$D$3:$D$5</c:f>
              <c:strCache>
                <c:ptCount val="1"/>
                <c:pt idx="0">
                  <c:v>Platinum - Client perdu</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'Type de carte'!$A$6</c:f>
              <c:strCache>
                <c:ptCount val="1"/>
                <c:pt idx="0">
                  <c:v>Total</c:v>
                </c:pt>
              </c:strCache>
            </c:strRef>
          </c:cat>
          <c:val>
            <c:numRef>
              <c:f>'Type de carte'!$D$6</c:f>
              <c:numCache>
                <c:formatCode>General</c:formatCode>
                <c:ptCount val="1"/>
                <c:pt idx="0">
                  <c:v>14</c:v>
                </c:pt>
              </c:numCache>
            </c:numRef>
          </c:val>
          <c:extLst>
            <c:ext xmlns:c16="http://schemas.microsoft.com/office/drawing/2014/chart" uri="{C3380CC4-5D6E-409C-BE32-E72D297353CC}">
              <c16:uniqueId val="{00000004-3FD0-4F86-8822-221827B586EE}"/>
            </c:ext>
          </c:extLst>
        </c:ser>
        <c:ser>
          <c:idx val="3"/>
          <c:order val="3"/>
          <c:tx>
            <c:strRef>
              <c:f>'Type de carte'!$E$3:$E$5</c:f>
              <c:strCache>
                <c:ptCount val="1"/>
                <c:pt idx="0">
                  <c:v>Silver - Client perdu</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'Type de carte'!$A$6</c:f>
              <c:strCache>
                <c:ptCount val="1"/>
                <c:pt idx="0">
                  <c:v>Total</c:v>
                </c:pt>
              </c:strCache>
            </c:strRef>
          </c:cat>
          <c:val>
            <c:numRef>
              <c:f>'Type de carte'!$E$6</c:f>
              <c:numCache>
                <c:formatCode>General</c:formatCode>
                <c:ptCount val="1"/>
                <c:pt idx="0">
                  <c:v>82</c:v>
                </c:pt>
              </c:numCache>
            </c:numRef>
          </c:val>
          <c:extLst>
            <c:ext xmlns:c16="http://schemas.microsoft.com/office/drawing/2014/chart" uri="{C3380CC4-5D6E-409C-BE32-E72D297353CC}">
              <c16:uniqueId val="{00000005-3FD0-4F86-8822-221827B586EE}"/>
            </c:ext>
          </c:extLst>
        </c:ser>
        <c:dLbls>
          <c:dLblPos val="inEnd"/>
          <c:showLegendKey val="0"/>
          <c:showVal val="1"/>
          <c:showCatName val="0"/>
          <c:showSerName val="0"/>
          <c:showPercent val="0"/>
          <c:showBubbleSize val="0"/>
        </c:dLbls>
        <c:gapWidth val="65"/>
        <c:axId val="1413217712"/>
        <c:axId val="1413213872"/>
      </c:barChart>
      <c:catAx>
        <c:axId val="1413217712"/>
        <c:scaling>
          <c:orientation val="minMax"/>
        </c:scaling>
        <c:delete val="0"/>
        <c:axPos val="l"/>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 Type de carte</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fr-FR"/>
          </a:p>
        </c:txPr>
        <c:crossAx val="1413213872"/>
        <c:crosses val="autoZero"/>
        <c:auto val="1"/>
        <c:lblAlgn val="ctr"/>
        <c:lblOffset val="100"/>
        <c:noMultiLvlLbl val="0"/>
      </c:catAx>
      <c:valAx>
        <c:axId val="1413213872"/>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Nombre de Clients</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fr-FR"/>
          </a:p>
        </c:txPr>
        <c:crossAx val="1413217712"/>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[Données+Primero+Bank+(1).xlsx]Catégorie revenu annuel!Tableau croisé dynamique1</c:name>
    <c:fmtId val="17"/>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fr-FR" dirty="0"/>
              <a:t>Nombre de clients par catégorie de revenu annuel</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fr-FR"/>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2">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'Catégorie revenu annuel'!$B$3:$B$4</c:f>
              <c:strCache>
                <c:ptCount val="1"/>
                <c:pt idx="0">
                  <c:v>Client actuel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'Catégorie revenu annuel'!$A$5:$A$11</c:f>
              <c:strCache>
                <c:ptCount val="6"/>
                <c:pt idx="0">
                  <c:v>€120K +</c:v>
                </c:pt>
                <c:pt idx="1">
                  <c:v>€40K - €60K</c:v>
                </c:pt>
                <c:pt idx="2">
                  <c:v>€60K - €80K</c:v>
                </c:pt>
                <c:pt idx="3">
                  <c:v>€80K - €120K</c:v>
                </c:pt>
                <c:pt idx="4">
                  <c:v>Moins de €40K</c:v>
                </c:pt>
                <c:pt idx="5">
                  <c:v>Non connu</c:v>
                </c:pt>
              </c:strCache>
            </c:strRef>
          </c:cat>
          <c:val>
            <c:numRef>
              <c:f>'Catégorie revenu annuel'!$B$5:$B$11</c:f>
              <c:numCache>
                <c:formatCode>General</c:formatCode>
                <c:ptCount val="6"/>
                <c:pt idx="0">
                  <c:v>598</c:v>
                </c:pt>
                <c:pt idx="1">
                  <c:v>1519</c:v>
                </c:pt>
                <c:pt idx="2">
                  <c:v>1210</c:v>
                </c:pt>
                <c:pt idx="3">
                  <c:v>1292</c:v>
                </c:pt>
                <c:pt idx="4">
                  <c:v>2949</c:v>
                </c:pt>
                <c:pt idx="5">
                  <c:v>923</c:v>
                </c:pt>
              </c:numCache>
            </c:numRef>
          </c:val>
          <c:extLst>
            <c:ext xmlns:c16="http://schemas.microsoft.com/office/drawing/2014/chart" uri="{C3380CC4-5D6E-409C-BE32-E72D297353CC}">
              <c16:uniqueId val="{00000000-DCE1-43E2-AD2B-19DEF3E50AF6}"/>
            </c:ext>
          </c:extLst>
        </c:ser>
        <c:ser>
          <c:idx val="1"/>
          <c:order val="1"/>
          <c:tx>
            <c:strRef>
              <c:f>'Catégorie revenu annuel'!$C$3:$C$4</c:f>
              <c:strCache>
                <c:ptCount val="1"/>
                <c:pt idx="0">
                  <c:v>Client perdu</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'Catégorie revenu annuel'!$A$5:$A$11</c:f>
              <c:strCache>
                <c:ptCount val="6"/>
                <c:pt idx="0">
                  <c:v>€120K +</c:v>
                </c:pt>
                <c:pt idx="1">
                  <c:v>€40K - €60K</c:v>
                </c:pt>
                <c:pt idx="2">
                  <c:v>€60K - €80K</c:v>
                </c:pt>
                <c:pt idx="3">
                  <c:v>€80K - €120K</c:v>
                </c:pt>
                <c:pt idx="4">
                  <c:v>Moins de €40K</c:v>
                </c:pt>
                <c:pt idx="5">
                  <c:v>Non connu</c:v>
                </c:pt>
              </c:strCache>
            </c:strRef>
          </c:cat>
          <c:val>
            <c:numRef>
              <c:f>'Catégorie revenu annuel'!$C$5:$C$11</c:f>
              <c:numCache>
                <c:formatCode>General</c:formatCode>
                <c:ptCount val="6"/>
                <c:pt idx="0">
                  <c:v>129</c:v>
                </c:pt>
                <c:pt idx="1">
                  <c:v>442</c:v>
                </c:pt>
                <c:pt idx="2">
                  <c:v>367</c:v>
                </c:pt>
                <c:pt idx="3">
                  <c:v>277</c:v>
                </c:pt>
                <c:pt idx="4">
                  <c:v>234</c:v>
                </c:pt>
                <c:pt idx="5">
                  <c:v>187</c:v>
                </c:pt>
              </c:numCache>
            </c:numRef>
          </c:val>
          <c:extLst>
            <c:ext xmlns:c16="http://schemas.microsoft.com/office/drawing/2014/chart" uri="{C3380CC4-5D6E-409C-BE32-E72D297353CC}">
              <c16:uniqueId val="{00000001-DCE1-43E2-AD2B-19DEF3E50AF6}"/>
            </c:ext>
          </c:extLst>
        </c:ser>
        <c:dLbls>
          <c:dLblPos val="inEnd"/>
          <c:showLegendKey val="0"/>
          <c:showVal val="1"/>
          <c:showCatName val="0"/>
          <c:showSerName val="0"/>
          <c:showPercent val="0"/>
          <c:showBubbleSize val="0"/>
        </c:dLbls>
        <c:gapWidth val="65"/>
        <c:axId val="157740607"/>
        <c:axId val="157738687"/>
      </c:barChart>
      <c:catAx>
        <c:axId val="157740607"/>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Catégorie revenu annuel</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fr-FR"/>
          </a:p>
        </c:txPr>
        <c:crossAx val="157738687"/>
        <c:crosses val="autoZero"/>
        <c:auto val="1"/>
        <c:lblAlgn val="ctr"/>
        <c:lblOffset val="100"/>
        <c:noMultiLvlLbl val="0"/>
      </c:catAx>
      <c:valAx>
        <c:axId val="157738687"/>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fr-FR" dirty="0"/>
                  <a:t>Nombre clients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fr-FR"/>
            </a:p>
          </c:txPr>
        </c:title>
        <c:numFmt formatCode="General" sourceLinked="1"/>
        <c:majorTickMark val="none"/>
        <c:minorTickMark val="none"/>
        <c:tickLblPos val="nextTo"/>
        <c:crossAx val="157740607"/>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300">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3d8bdf154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3d8bdf154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a:extLst>
            <a:ext uri="{FF2B5EF4-FFF2-40B4-BE49-F238E27FC236}">
              <a16:creationId xmlns:a16="http://schemas.microsoft.com/office/drawing/2014/main" id="{1B53F1BD-B6E1-2DF4-5CDB-B7B218523E28}"/>
            </a:ext>
          </a:extLst>
        </p:cNvPr>
        <p:cNvGrpSpPr/>
        <p:nvPr/>
      </p:nvGrpSpPr>
      <p:grpSpPr>
        <a:xfrm>
          <a:off x="0" y="0"/>
          <a:ext cx="0" cy="0"/>
          <a:chOff x="0" y="0"/>
          <a:chExt cx="0" cy="0"/>
        </a:xfrm>
      </p:grpSpPr>
      <p:sp>
        <p:nvSpPr>
          <p:cNvPr id="291" name="Google Shape;291;g143da0bb102_0_0:notes">
            <a:extLst>
              <a:ext uri="{FF2B5EF4-FFF2-40B4-BE49-F238E27FC236}">
                <a16:creationId xmlns:a16="http://schemas.microsoft.com/office/drawing/2014/main" id="{618ED255-4902-20B9-5294-E6CD05D43B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43da0bb102_0_0:notes">
            <a:extLst>
              <a:ext uri="{FF2B5EF4-FFF2-40B4-BE49-F238E27FC236}">
                <a16:creationId xmlns:a16="http://schemas.microsoft.com/office/drawing/2014/main" id="{002EBE77-0048-8639-B6ED-AF2AEB63F8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13020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12635d4f88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12635d4f88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3ddb773f33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3ddb773f3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3ddb773f3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3ddb773f3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43da0bb1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43da0bb1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a:extLst>
            <a:ext uri="{FF2B5EF4-FFF2-40B4-BE49-F238E27FC236}">
              <a16:creationId xmlns:a16="http://schemas.microsoft.com/office/drawing/2014/main" id="{FA6A4109-3D0B-EBC4-1A83-BA42DD529BCD}"/>
            </a:ext>
          </a:extLst>
        </p:cNvPr>
        <p:cNvGrpSpPr/>
        <p:nvPr/>
      </p:nvGrpSpPr>
      <p:grpSpPr>
        <a:xfrm>
          <a:off x="0" y="0"/>
          <a:ext cx="0" cy="0"/>
          <a:chOff x="0" y="0"/>
          <a:chExt cx="0" cy="0"/>
        </a:xfrm>
      </p:grpSpPr>
      <p:sp>
        <p:nvSpPr>
          <p:cNvPr id="291" name="Google Shape;291;g143da0bb102_0_0:notes">
            <a:extLst>
              <a:ext uri="{FF2B5EF4-FFF2-40B4-BE49-F238E27FC236}">
                <a16:creationId xmlns:a16="http://schemas.microsoft.com/office/drawing/2014/main" id="{6353EF7D-B196-C1EE-A7FF-A3D63D26A73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43da0bb102_0_0:notes">
            <a:extLst>
              <a:ext uri="{FF2B5EF4-FFF2-40B4-BE49-F238E27FC236}">
                <a16:creationId xmlns:a16="http://schemas.microsoft.com/office/drawing/2014/main" id="{105D7FA8-1113-E2B1-5C1B-F5863B3783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43090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a:extLst>
            <a:ext uri="{FF2B5EF4-FFF2-40B4-BE49-F238E27FC236}">
              <a16:creationId xmlns:a16="http://schemas.microsoft.com/office/drawing/2014/main" id="{D5FDE646-D5B6-505E-54C3-7B3716F8A8B0}"/>
            </a:ext>
          </a:extLst>
        </p:cNvPr>
        <p:cNvGrpSpPr/>
        <p:nvPr/>
      </p:nvGrpSpPr>
      <p:grpSpPr>
        <a:xfrm>
          <a:off x="0" y="0"/>
          <a:ext cx="0" cy="0"/>
          <a:chOff x="0" y="0"/>
          <a:chExt cx="0" cy="0"/>
        </a:xfrm>
      </p:grpSpPr>
      <p:sp>
        <p:nvSpPr>
          <p:cNvPr id="291" name="Google Shape;291;g143da0bb102_0_0:notes">
            <a:extLst>
              <a:ext uri="{FF2B5EF4-FFF2-40B4-BE49-F238E27FC236}">
                <a16:creationId xmlns:a16="http://schemas.microsoft.com/office/drawing/2014/main" id="{E86D8A4A-2028-6AB0-2E98-41C5FA9D6A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43da0bb102_0_0:notes">
            <a:extLst>
              <a:ext uri="{FF2B5EF4-FFF2-40B4-BE49-F238E27FC236}">
                <a16:creationId xmlns:a16="http://schemas.microsoft.com/office/drawing/2014/main" id="{590781C6-4A84-5005-08CB-EF45BE503C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29799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a:extLst>
            <a:ext uri="{FF2B5EF4-FFF2-40B4-BE49-F238E27FC236}">
              <a16:creationId xmlns:a16="http://schemas.microsoft.com/office/drawing/2014/main" id="{DFE85B4A-6A96-24DB-9FE7-C55136B3B7CD}"/>
            </a:ext>
          </a:extLst>
        </p:cNvPr>
        <p:cNvGrpSpPr/>
        <p:nvPr/>
      </p:nvGrpSpPr>
      <p:grpSpPr>
        <a:xfrm>
          <a:off x="0" y="0"/>
          <a:ext cx="0" cy="0"/>
          <a:chOff x="0" y="0"/>
          <a:chExt cx="0" cy="0"/>
        </a:xfrm>
      </p:grpSpPr>
      <p:sp>
        <p:nvSpPr>
          <p:cNvPr id="291" name="Google Shape;291;g143da0bb102_0_0:notes">
            <a:extLst>
              <a:ext uri="{FF2B5EF4-FFF2-40B4-BE49-F238E27FC236}">
                <a16:creationId xmlns:a16="http://schemas.microsoft.com/office/drawing/2014/main" id="{C0511786-6C09-B693-54C7-EE73D72448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43da0bb102_0_0:notes">
            <a:extLst>
              <a:ext uri="{FF2B5EF4-FFF2-40B4-BE49-F238E27FC236}">
                <a16:creationId xmlns:a16="http://schemas.microsoft.com/office/drawing/2014/main" id="{BDEF997E-4CFA-8E63-2011-85C8241CA8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317565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a:extLst>
            <a:ext uri="{FF2B5EF4-FFF2-40B4-BE49-F238E27FC236}">
              <a16:creationId xmlns:a16="http://schemas.microsoft.com/office/drawing/2014/main" id="{C63F3C12-4C1C-4B52-99DD-D49CF70667D7}"/>
            </a:ext>
          </a:extLst>
        </p:cNvPr>
        <p:cNvGrpSpPr/>
        <p:nvPr/>
      </p:nvGrpSpPr>
      <p:grpSpPr>
        <a:xfrm>
          <a:off x="0" y="0"/>
          <a:ext cx="0" cy="0"/>
          <a:chOff x="0" y="0"/>
          <a:chExt cx="0" cy="0"/>
        </a:xfrm>
      </p:grpSpPr>
      <p:sp>
        <p:nvSpPr>
          <p:cNvPr id="291" name="Google Shape;291;g143da0bb102_0_0:notes">
            <a:extLst>
              <a:ext uri="{FF2B5EF4-FFF2-40B4-BE49-F238E27FC236}">
                <a16:creationId xmlns:a16="http://schemas.microsoft.com/office/drawing/2014/main" id="{6593EFA4-C2D5-8B1B-472B-A6ED9A0532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43da0bb102_0_0:notes">
            <a:extLst>
              <a:ext uri="{FF2B5EF4-FFF2-40B4-BE49-F238E27FC236}">
                <a16:creationId xmlns:a16="http://schemas.microsoft.com/office/drawing/2014/main" id="{C1D712CE-933F-9B1F-FFC8-182B0163DC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747731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a:extLst>
            <a:ext uri="{FF2B5EF4-FFF2-40B4-BE49-F238E27FC236}">
              <a16:creationId xmlns:a16="http://schemas.microsoft.com/office/drawing/2014/main" id="{2609DF8B-BF68-2C85-7C38-331E8DF5B4F9}"/>
            </a:ext>
          </a:extLst>
        </p:cNvPr>
        <p:cNvGrpSpPr/>
        <p:nvPr/>
      </p:nvGrpSpPr>
      <p:grpSpPr>
        <a:xfrm>
          <a:off x="0" y="0"/>
          <a:ext cx="0" cy="0"/>
          <a:chOff x="0" y="0"/>
          <a:chExt cx="0" cy="0"/>
        </a:xfrm>
      </p:grpSpPr>
      <p:sp>
        <p:nvSpPr>
          <p:cNvPr id="291" name="Google Shape;291;g143da0bb102_0_0:notes">
            <a:extLst>
              <a:ext uri="{FF2B5EF4-FFF2-40B4-BE49-F238E27FC236}">
                <a16:creationId xmlns:a16="http://schemas.microsoft.com/office/drawing/2014/main" id="{A45E67EB-42A2-1E9D-B53C-33BF01402A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43da0bb102_0_0:notes">
            <a:extLst>
              <a:ext uri="{FF2B5EF4-FFF2-40B4-BE49-F238E27FC236}">
                <a16:creationId xmlns:a16="http://schemas.microsoft.com/office/drawing/2014/main" id="{D3F48D7B-DEFD-51C5-AD96-723F1968CA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57042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
              <a:t>‹N°›</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6"/>
        <p:cNvGrpSpPr/>
        <p:nvPr/>
      </p:nvGrpSpPr>
      <p:grpSpPr>
        <a:xfrm>
          <a:off x="0" y="0"/>
          <a:ext cx="0" cy="0"/>
          <a:chOff x="0" y="0"/>
          <a:chExt cx="0" cy="0"/>
        </a:xfrm>
      </p:grpSpPr>
      <p:sp>
        <p:nvSpPr>
          <p:cNvPr id="277" name="Google Shape;277;p13"/>
          <p:cNvSpPr txBox="1"/>
          <p:nvPr/>
        </p:nvSpPr>
        <p:spPr>
          <a:xfrm>
            <a:off x="1387625" y="2906068"/>
            <a:ext cx="8026197" cy="789417"/>
          </a:xfrm>
          <a:prstGeom prst="rect">
            <a:avLst/>
          </a:prstGeom>
          <a:noFill/>
          <a:ln>
            <a:noFill/>
          </a:ln>
        </p:spPr>
        <p:txBody>
          <a:bodyPr spcFirstLastPara="1" wrap="square" lIns="91425" tIns="91425" rIns="91425" bIns="91425" anchor="t" anchorCtr="0">
            <a:spAutoFit/>
          </a:bodyPr>
          <a:lstStyle/>
          <a:p>
            <a:pPr algn="ctr">
              <a:lnSpc>
                <a:spcPct val="115000"/>
              </a:lnSpc>
              <a:spcAft>
                <a:spcPts val="300"/>
              </a:spcAft>
            </a:pPr>
            <a:r>
              <a:rPr lang="fr-FR" sz="3200" b="1" dirty="0">
                <a:solidFill>
                  <a:schemeClr val="tx2">
                    <a:lumMod val="40000"/>
                    <a:lumOff val="60000"/>
                  </a:schemeClr>
                </a:solidFill>
                <a:effectLst/>
                <a:latin typeface="Montserrat" panose="00000500000000000000" pitchFamily="2" charset="0"/>
                <a:ea typeface="Montserrat" panose="00000500000000000000" pitchFamily="2" charset="0"/>
                <a:cs typeface="Montserrat" panose="00000500000000000000" pitchFamily="2" charset="0"/>
              </a:rPr>
              <a:t>Rapport d’analyse – Primero Bank</a:t>
            </a:r>
            <a:endParaRPr lang="fr-FR" sz="3200" dirty="0">
              <a:solidFill>
                <a:schemeClr val="tx2">
                  <a:lumMod val="40000"/>
                  <a:lumOff val="60000"/>
                </a:schemeClr>
              </a:solidFill>
              <a:effectLst/>
              <a:latin typeface="Arial" panose="020B0604020202020204" pitchFamily="34" charset="0"/>
              <a:ea typeface="Arial" panose="020B0604020202020204" pitchFamily="34" charset="0"/>
            </a:endParaRPr>
          </a:p>
        </p:txBody>
      </p:sp>
      <p:sp>
        <p:nvSpPr>
          <p:cNvPr id="2" name="ZoneTexte 1">
            <a:extLst>
              <a:ext uri="{FF2B5EF4-FFF2-40B4-BE49-F238E27FC236}">
                <a16:creationId xmlns:a16="http://schemas.microsoft.com/office/drawing/2014/main" id="{F9410EE8-21B1-9DAC-25D4-03BF64CA494E}"/>
              </a:ext>
            </a:extLst>
          </p:cNvPr>
          <p:cNvSpPr txBox="1"/>
          <p:nvPr/>
        </p:nvSpPr>
        <p:spPr>
          <a:xfrm>
            <a:off x="7629994" y="4729397"/>
            <a:ext cx="2053652" cy="307777"/>
          </a:xfrm>
          <a:prstGeom prst="rect">
            <a:avLst/>
          </a:prstGeom>
          <a:noFill/>
        </p:spPr>
        <p:txBody>
          <a:bodyPr wrap="square" rtlCol="0">
            <a:spAutoFit/>
          </a:bodyPr>
          <a:lstStyle/>
          <a:p>
            <a:r>
              <a:rPr lang="fr-FR" dirty="0">
                <a:solidFill>
                  <a:schemeClr val="bg1"/>
                </a:solidFill>
              </a:rPr>
              <a:t>Noura OUSFIA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3">
          <a:extLst>
            <a:ext uri="{FF2B5EF4-FFF2-40B4-BE49-F238E27FC236}">
              <a16:creationId xmlns:a16="http://schemas.microsoft.com/office/drawing/2014/main" id="{CE546B25-C3F7-EF84-7D39-774E0319AE6E}"/>
            </a:ext>
          </a:extLst>
        </p:cNvPr>
        <p:cNvGrpSpPr/>
        <p:nvPr/>
      </p:nvGrpSpPr>
      <p:grpSpPr>
        <a:xfrm>
          <a:off x="0" y="0"/>
          <a:ext cx="0" cy="0"/>
          <a:chOff x="0" y="0"/>
          <a:chExt cx="0" cy="0"/>
        </a:xfrm>
      </p:grpSpPr>
      <p:sp>
        <p:nvSpPr>
          <p:cNvPr id="294" name="Google Shape;294;p16">
            <a:extLst>
              <a:ext uri="{FF2B5EF4-FFF2-40B4-BE49-F238E27FC236}">
                <a16:creationId xmlns:a16="http://schemas.microsoft.com/office/drawing/2014/main" id="{159BA128-C2BA-16E9-6314-44D074995F69}"/>
              </a:ext>
            </a:extLst>
          </p:cNvPr>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r>
              <a:rPr lang="fr" dirty="0"/>
              <a:t>L’analyse des données </a:t>
            </a:r>
            <a:br>
              <a:rPr lang="fr" dirty="0"/>
            </a:br>
            <a:r>
              <a:rPr lang="fr-FR" sz="2200" dirty="0">
                <a:solidFill>
                  <a:schemeClr val="tx1">
                    <a:lumMod val="60000"/>
                    <a:lumOff val="40000"/>
                  </a:schemeClr>
                </a:solidFill>
              </a:rPr>
              <a:t>Analyse par catégorie de revenu annuel</a:t>
            </a:r>
            <a:br>
              <a:rPr lang="fr-FR" dirty="0"/>
            </a:br>
            <a:endParaRPr dirty="0"/>
          </a:p>
        </p:txBody>
      </p:sp>
      <p:sp>
        <p:nvSpPr>
          <p:cNvPr id="295" name="Google Shape;295;p16">
            <a:extLst>
              <a:ext uri="{FF2B5EF4-FFF2-40B4-BE49-F238E27FC236}">
                <a16:creationId xmlns:a16="http://schemas.microsoft.com/office/drawing/2014/main" id="{18D5EAD2-643C-1FB2-3FA2-DD6025D54424}"/>
              </a:ext>
            </a:extLst>
          </p:cNvPr>
          <p:cNvSpPr txBox="1">
            <a:spLocks noGrp="1"/>
          </p:cNvSpPr>
          <p:nvPr>
            <p:ph type="body" idx="1"/>
          </p:nvPr>
        </p:nvSpPr>
        <p:spPr>
          <a:xfrm>
            <a:off x="287799" y="1748972"/>
            <a:ext cx="2890830" cy="3113814"/>
          </a:xfrm>
          <a:prstGeom prst="rect">
            <a:avLst/>
          </a:prstGeom>
          <a:ln>
            <a:prstDash val="dash"/>
          </a:ln>
        </p:spPr>
        <p:txBody>
          <a:bodyPr spcFirstLastPara="1" wrap="square" lIns="91425" tIns="91425" rIns="91425" bIns="91425" anchor="t" anchorCtr="0">
            <a:normAutofit/>
          </a:bodyPr>
          <a:lstStyle/>
          <a:p>
            <a:pPr rtl="0">
              <a:buFont typeface="Wingdings" panose="05000000000000000000" pitchFamily="2" charset="2"/>
              <a:buChar char="ü"/>
              <a:defRPr sz="1800" b="1" i="0" u="none" strike="noStrike" kern="1200" baseline="0">
                <a:solidFill>
                  <a:prstClr val="black">
                    <a:lumMod val="75000"/>
                    <a:lumOff val="25000"/>
                  </a:prstClr>
                </a:solidFill>
                <a:latin typeface="+mn-lt"/>
                <a:ea typeface="+mn-ea"/>
                <a:cs typeface="+mn-cs"/>
              </a:defRPr>
            </a:pPr>
            <a:r>
              <a:rPr lang="fr-FR" sz="1200" dirty="0"/>
              <a:t>On constate que les clients perdus sont principalement ceux avec une catégorie de revenu annuel de €40K - €60K avec un effectif de 442 suivi par les clients avec une catégorie de €60K - €80K avec un effectif de 367.</a:t>
            </a:r>
          </a:p>
        </p:txBody>
      </p:sp>
      <p:graphicFrame>
        <p:nvGraphicFramePr>
          <p:cNvPr id="3" name="Graphique 2">
            <a:extLst>
              <a:ext uri="{FF2B5EF4-FFF2-40B4-BE49-F238E27FC236}">
                <a16:creationId xmlns:a16="http://schemas.microsoft.com/office/drawing/2014/main" id="{499A1EDD-9743-C239-DE2F-56CF004FC7C0}"/>
              </a:ext>
            </a:extLst>
          </p:cNvPr>
          <p:cNvGraphicFramePr>
            <a:graphicFrameLocks/>
          </p:cNvGraphicFramePr>
          <p:nvPr>
            <p:extLst>
              <p:ext uri="{D42A27DB-BD31-4B8C-83A1-F6EECF244321}">
                <p14:modId xmlns:p14="http://schemas.microsoft.com/office/powerpoint/2010/main" val="3237539929"/>
              </p:ext>
            </p:extLst>
          </p:nvPr>
        </p:nvGraphicFramePr>
        <p:xfrm>
          <a:off x="3395271" y="1813810"/>
          <a:ext cx="5605853" cy="320007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22387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AF9973-8CB5-8F9A-36B1-7533819BD0DA}"/>
              </a:ext>
            </a:extLst>
          </p:cNvPr>
          <p:cNvSpPr>
            <a:spLocks noGrp="1"/>
          </p:cNvSpPr>
          <p:nvPr>
            <p:ph type="title"/>
          </p:nvPr>
        </p:nvSpPr>
        <p:spPr/>
        <p:txBody>
          <a:bodyPr/>
          <a:lstStyle/>
          <a:p>
            <a:r>
              <a:rPr lang="fr-FR" dirty="0"/>
              <a:t>Pistes d’analyse</a:t>
            </a:r>
          </a:p>
        </p:txBody>
      </p:sp>
      <p:sp>
        <p:nvSpPr>
          <p:cNvPr id="3" name="Espace réservé du texte 2">
            <a:extLst>
              <a:ext uri="{FF2B5EF4-FFF2-40B4-BE49-F238E27FC236}">
                <a16:creationId xmlns:a16="http://schemas.microsoft.com/office/drawing/2014/main" id="{3C492877-C293-8643-A20D-FFB43722B315}"/>
              </a:ext>
            </a:extLst>
          </p:cNvPr>
          <p:cNvSpPr>
            <a:spLocks noGrp="1"/>
          </p:cNvSpPr>
          <p:nvPr>
            <p:ph type="body" idx="1"/>
          </p:nvPr>
        </p:nvSpPr>
        <p:spPr>
          <a:xfrm>
            <a:off x="1183763" y="1787682"/>
            <a:ext cx="7270574" cy="2541600"/>
          </a:xfrm>
        </p:spPr>
        <p:txBody>
          <a:bodyPr>
            <a:normAutofit fontScale="92500"/>
          </a:bodyPr>
          <a:lstStyle/>
          <a:p>
            <a:r>
              <a:rPr lang="fr-FR" sz="1800" dirty="0">
                <a:effectLst/>
                <a:latin typeface="Montserrat" panose="00000500000000000000" pitchFamily="2" charset="0"/>
                <a:ea typeface="Montserrat" panose="00000500000000000000" pitchFamily="2" charset="0"/>
                <a:cs typeface="Montserrat" panose="00000500000000000000" pitchFamily="2" charset="0"/>
              </a:rPr>
              <a:t>On constate que les clients perdus ont les critères suivants :</a:t>
            </a:r>
          </a:p>
          <a:p>
            <a:pPr marL="146050" indent="0">
              <a:buNone/>
            </a:pPr>
            <a:endParaRPr lang="fr-FR" sz="1800" dirty="0">
              <a:effectLst/>
              <a:latin typeface="Montserrat" panose="00000500000000000000" pitchFamily="2" charset="0"/>
              <a:ea typeface="Montserrat" panose="00000500000000000000" pitchFamily="2" charset="0"/>
              <a:cs typeface="Montserrat" panose="00000500000000000000" pitchFamily="2" charset="0"/>
            </a:endParaRPr>
          </a:p>
          <a:p>
            <a:pPr>
              <a:buFont typeface="Wingdings" panose="05000000000000000000" pitchFamily="2" charset="2"/>
              <a:buChar char="ü"/>
            </a:pPr>
            <a:r>
              <a:rPr lang="fr-FR" sz="1400" dirty="0">
                <a:solidFill>
                  <a:schemeClr val="tx1">
                    <a:lumMod val="75000"/>
                  </a:schemeClr>
                </a:solidFill>
              </a:rPr>
              <a:t>Une tranche d’âge entre 38-47 </a:t>
            </a:r>
          </a:p>
          <a:p>
            <a:pPr>
              <a:buFont typeface="Wingdings" panose="05000000000000000000" pitchFamily="2" charset="2"/>
              <a:buChar char="ü"/>
            </a:pPr>
            <a:r>
              <a:rPr lang="fr-FR" sz="1400" dirty="0">
                <a:solidFill>
                  <a:schemeClr val="tx1">
                    <a:lumMod val="75000"/>
                  </a:schemeClr>
                </a:solidFill>
              </a:rPr>
              <a:t>Un statut marital ‘Marié(e)’ </a:t>
            </a:r>
          </a:p>
          <a:p>
            <a:pPr>
              <a:buFont typeface="Wingdings" panose="05000000000000000000" pitchFamily="2" charset="2"/>
              <a:buChar char="ü"/>
            </a:pPr>
            <a:r>
              <a:rPr lang="fr-FR" sz="1400" dirty="0">
                <a:solidFill>
                  <a:schemeClr val="tx1">
                    <a:lumMod val="75000"/>
                  </a:schemeClr>
                </a:solidFill>
              </a:rPr>
              <a:t>3 personnes en charges</a:t>
            </a:r>
          </a:p>
          <a:p>
            <a:pPr>
              <a:buFont typeface="Wingdings" panose="05000000000000000000" pitchFamily="2" charset="2"/>
              <a:buChar char="ü"/>
            </a:pPr>
            <a:r>
              <a:rPr lang="fr-FR" sz="1400" dirty="0">
                <a:solidFill>
                  <a:schemeClr val="tx1">
                    <a:lumMod val="75000"/>
                  </a:schemeClr>
                </a:solidFill>
              </a:rPr>
              <a:t>Un type de diplôme : ‘licence’ </a:t>
            </a:r>
          </a:p>
          <a:p>
            <a:pPr>
              <a:buFont typeface="Wingdings" panose="05000000000000000000" pitchFamily="2" charset="2"/>
              <a:buChar char="ü"/>
            </a:pPr>
            <a:r>
              <a:rPr lang="fr-FR" sz="1400" dirty="0">
                <a:solidFill>
                  <a:schemeClr val="tx1">
                    <a:lumMod val="75000"/>
                  </a:schemeClr>
                </a:solidFill>
              </a:rPr>
              <a:t>Genre : des femmes</a:t>
            </a:r>
          </a:p>
          <a:p>
            <a:pPr>
              <a:buFont typeface="Wingdings" panose="05000000000000000000" pitchFamily="2" charset="2"/>
              <a:buChar char="ü"/>
            </a:pPr>
            <a:r>
              <a:rPr lang="fr-FR" sz="1400" dirty="0">
                <a:solidFill>
                  <a:schemeClr val="tx1">
                    <a:lumMod val="75000"/>
                  </a:schemeClr>
                </a:solidFill>
              </a:rPr>
              <a:t>Type de carte une carte Blue</a:t>
            </a:r>
          </a:p>
          <a:p>
            <a:pPr>
              <a:buFont typeface="Wingdings" panose="05000000000000000000" pitchFamily="2" charset="2"/>
              <a:buChar char="ü"/>
            </a:pPr>
            <a:r>
              <a:rPr lang="fr-FR" sz="1400" dirty="0">
                <a:solidFill>
                  <a:schemeClr val="tx1">
                    <a:lumMod val="75000"/>
                  </a:schemeClr>
                </a:solidFill>
              </a:rPr>
              <a:t>Une catégorie de revenu annuel de €40K - €60K </a:t>
            </a:r>
            <a:endParaRPr lang="fr-FR" dirty="0">
              <a:solidFill>
                <a:schemeClr val="tx1">
                  <a:lumMod val="75000"/>
                </a:schemeClr>
              </a:solidFill>
            </a:endParaRPr>
          </a:p>
        </p:txBody>
      </p:sp>
    </p:spTree>
    <p:extLst>
      <p:ext uri="{BB962C8B-B14F-4D97-AF65-F5344CB8AC3E}">
        <p14:creationId xmlns:p14="http://schemas.microsoft.com/office/powerpoint/2010/main" val="16293710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CEE540-2BAF-5954-A93B-291D3F61F2D5}"/>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5DAC7B0C-D239-6058-6362-48129277EF24}"/>
              </a:ext>
            </a:extLst>
          </p:cNvPr>
          <p:cNvSpPr>
            <a:spLocks noGrp="1"/>
          </p:cNvSpPr>
          <p:nvPr>
            <p:ph type="title"/>
          </p:nvPr>
        </p:nvSpPr>
        <p:spPr/>
        <p:txBody>
          <a:bodyPr/>
          <a:lstStyle/>
          <a:p>
            <a:r>
              <a:rPr lang="fr-FR" dirty="0"/>
              <a:t>Pistes d’analyse</a:t>
            </a:r>
          </a:p>
        </p:txBody>
      </p:sp>
      <p:sp>
        <p:nvSpPr>
          <p:cNvPr id="3" name="Espace réservé du texte 2">
            <a:extLst>
              <a:ext uri="{FF2B5EF4-FFF2-40B4-BE49-F238E27FC236}">
                <a16:creationId xmlns:a16="http://schemas.microsoft.com/office/drawing/2014/main" id="{CFE78044-E815-704B-EAC4-A6D22FD54D29}"/>
              </a:ext>
            </a:extLst>
          </p:cNvPr>
          <p:cNvSpPr>
            <a:spLocks noGrp="1"/>
          </p:cNvSpPr>
          <p:nvPr>
            <p:ph type="body" idx="1"/>
          </p:nvPr>
        </p:nvSpPr>
        <p:spPr>
          <a:xfrm>
            <a:off x="1303800" y="1309116"/>
            <a:ext cx="7030500" cy="3668520"/>
          </a:xfrm>
        </p:spPr>
        <p:txBody>
          <a:bodyPr>
            <a:normAutofit fontScale="85000" lnSpcReduction="20000"/>
          </a:bodyPr>
          <a:lstStyle/>
          <a:p>
            <a:pPr marL="146050" indent="0">
              <a:buNone/>
            </a:pPr>
            <a:r>
              <a:rPr lang="fr-FR" sz="1800" dirty="0">
                <a:effectLst/>
                <a:latin typeface="Montserrat" panose="00000500000000000000" pitchFamily="2" charset="0"/>
                <a:ea typeface="Montserrat" panose="00000500000000000000" pitchFamily="2" charset="0"/>
                <a:cs typeface="Montserrat" panose="00000500000000000000" pitchFamily="2" charset="0"/>
              </a:rPr>
              <a:t>En déduire des pistes d’analyse sur les raisons pour lesquelles ils quittent la banque : </a:t>
            </a:r>
          </a:p>
          <a:p>
            <a:pPr marL="146050" indent="0">
              <a:buNone/>
            </a:pPr>
            <a:endParaRPr lang="fr-FR" sz="1800" dirty="0">
              <a:effectLst/>
              <a:latin typeface="Montserrat" panose="00000500000000000000" pitchFamily="2" charset="0"/>
              <a:ea typeface="Montserrat" panose="00000500000000000000" pitchFamily="2" charset="0"/>
              <a:cs typeface="Montserrat" panose="00000500000000000000" pitchFamily="2" charset="0"/>
            </a:endParaRPr>
          </a:p>
          <a:p>
            <a:pPr marL="146050" indent="0">
              <a:buNone/>
            </a:pPr>
            <a:endParaRPr lang="fr-FR" sz="1400" b="1" dirty="0"/>
          </a:p>
          <a:p>
            <a:pPr>
              <a:buFont typeface="Symbol" panose="05050102010706020507" pitchFamily="18" charset="2"/>
              <a:buChar char="Þ"/>
            </a:pPr>
            <a:r>
              <a:rPr lang="fr-FR" sz="1400" b="1" dirty="0"/>
              <a:t>Influence de la qualité de service perçue chez leur conjoint </a:t>
            </a:r>
            <a:r>
              <a:rPr lang="fr-FR" sz="1400" dirty="0"/>
              <a:t>: Il est possible que ces clientes aient entendu de bons retours d'expérience sur la banque de leur époux, ce qui les aurait encouragées à quitter PrimoBank.</a:t>
            </a:r>
          </a:p>
          <a:p>
            <a:pPr>
              <a:buFont typeface="Symbol" panose="05050102010706020507" pitchFamily="18" charset="2"/>
              <a:buChar char="Þ"/>
            </a:pPr>
            <a:r>
              <a:rPr lang="fr-FR" b="1" dirty="0"/>
              <a:t>Recherche de meilleures offres bancaires</a:t>
            </a:r>
            <a:r>
              <a:rPr lang="fr-FR" dirty="0"/>
              <a:t> : Dans la tranche de revenus entre 40K et 60K, les clients peuvent chercher à optimiser leurs frais bancaires. Ils peuvent avoir trouvé des offres plus attractives ailleurs (ex : frais de carte, taux de prêt ou services premium gratuits) ou être influencés par des offres de fidélité.</a:t>
            </a:r>
          </a:p>
          <a:p>
            <a:pPr>
              <a:buFont typeface="Symbol" panose="05050102010706020507" pitchFamily="18" charset="2"/>
              <a:buChar char="Þ"/>
            </a:pPr>
            <a:r>
              <a:rPr lang="fr-FR" b="1" dirty="0"/>
              <a:t>Satisfaction vis-à-vis des services en ligne</a:t>
            </a:r>
            <a:r>
              <a:rPr lang="fr-FR" dirty="0"/>
              <a:t> : En tant que banque en ligne, PrimoBank doit offrir une expérience numérique irréprochable. Il est possible que certaines clientes, surtout si elles sont en charge de plusieurs personnes, trouvent les services en ligne insuffisants pour gérer des finances familiales complexes, et préfèrent une banque avec un accès en agence.</a:t>
            </a:r>
          </a:p>
          <a:p>
            <a:pPr>
              <a:buFont typeface="Symbol" panose="05050102010706020507" pitchFamily="18" charset="2"/>
              <a:buChar char="Þ"/>
            </a:pPr>
            <a:r>
              <a:rPr lang="fr-FR" b="1" dirty="0"/>
              <a:t>Inadéquation des services proposés avec leurs besoins</a:t>
            </a:r>
            <a:r>
              <a:rPr lang="fr-FR" dirty="0"/>
              <a:t> : Ces clientes, étant majoritairement mariées, avec enfants et des responsabilités familiales, peuvent avoir besoin de services bancaires personnalisés (prêts familiaux, options d’épargne pour enfants, etc.). Si PrimoBank ne propose pas de solutions adaptées, elles pourraient être tentées de partir pour une banque offrant un accompagnement plus personnalisé.</a:t>
            </a:r>
          </a:p>
        </p:txBody>
      </p:sp>
    </p:spTree>
    <p:extLst>
      <p:ext uri="{BB962C8B-B14F-4D97-AF65-F5344CB8AC3E}">
        <p14:creationId xmlns:p14="http://schemas.microsoft.com/office/powerpoint/2010/main" val="25947137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9"/>
        <p:cNvGrpSpPr/>
        <p:nvPr/>
      </p:nvGrpSpPr>
      <p:grpSpPr>
        <a:xfrm>
          <a:off x="0" y="0"/>
          <a:ext cx="0" cy="0"/>
          <a:chOff x="0" y="0"/>
          <a:chExt cx="0" cy="0"/>
        </a:xfrm>
      </p:grpSpPr>
      <p:sp>
        <p:nvSpPr>
          <p:cNvPr id="300" name="Google Shape;300;p17"/>
          <p:cNvSpPr txBox="1"/>
          <p:nvPr/>
        </p:nvSpPr>
        <p:spPr>
          <a:xfrm>
            <a:off x="2710727" y="346385"/>
            <a:ext cx="56925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2000" dirty="0">
                <a:solidFill>
                  <a:schemeClr val="lt1"/>
                </a:solidFill>
                <a:latin typeface="Titillium Web"/>
                <a:ea typeface="Titillium Web"/>
                <a:cs typeface="Titillium Web"/>
                <a:sym typeface="Titillium Web"/>
              </a:rPr>
              <a:t>Conclusion et Recommandations</a:t>
            </a:r>
            <a:endParaRPr sz="2000" dirty="0">
              <a:solidFill>
                <a:schemeClr val="lt1"/>
              </a:solidFill>
              <a:latin typeface="Titillium Web"/>
              <a:ea typeface="Titillium Web"/>
              <a:cs typeface="Titillium Web"/>
              <a:sym typeface="Titillium Web"/>
            </a:endParaRPr>
          </a:p>
        </p:txBody>
      </p:sp>
      <p:sp>
        <p:nvSpPr>
          <p:cNvPr id="301" name="Google Shape;301;p17"/>
          <p:cNvSpPr txBox="1"/>
          <p:nvPr/>
        </p:nvSpPr>
        <p:spPr>
          <a:xfrm>
            <a:off x="930100" y="2723025"/>
            <a:ext cx="644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Nunito"/>
              <a:ea typeface="Nunito"/>
              <a:cs typeface="Nunito"/>
              <a:sym typeface="Nunito"/>
            </a:endParaRPr>
          </a:p>
        </p:txBody>
      </p:sp>
      <p:sp>
        <p:nvSpPr>
          <p:cNvPr id="302" name="Google Shape;302;p17"/>
          <p:cNvSpPr txBox="1"/>
          <p:nvPr/>
        </p:nvSpPr>
        <p:spPr>
          <a:xfrm>
            <a:off x="636279" y="2156368"/>
            <a:ext cx="7586400" cy="2985402"/>
          </a:xfrm>
          <a:prstGeom prst="rect">
            <a:avLst/>
          </a:prstGeom>
          <a:noFill/>
          <a:ln>
            <a:noFill/>
          </a:ln>
        </p:spPr>
        <p:txBody>
          <a:bodyPr spcFirstLastPara="1" wrap="square" lIns="91425" tIns="91425" rIns="91425" bIns="91425" anchor="t" anchorCtr="0">
            <a:spAutoFit/>
          </a:bodyPr>
          <a:lstStyle/>
          <a:p>
            <a:pPr marL="285750" lvl="0" indent="-285750" algn="l" rtl="0">
              <a:spcBef>
                <a:spcPts val="0"/>
              </a:spcBef>
              <a:spcAft>
                <a:spcPts val="0"/>
              </a:spcAft>
              <a:buFont typeface="Wingdings" panose="05000000000000000000" pitchFamily="2" charset="2"/>
              <a:buChar char="q"/>
            </a:pPr>
            <a:r>
              <a:rPr lang="fr-FR" b="1" i="1" dirty="0">
                <a:solidFill>
                  <a:schemeClr val="bg1"/>
                </a:solidFill>
                <a:latin typeface="Maven Pro"/>
                <a:ea typeface="Maven Pro"/>
                <a:cs typeface="Maven Pro"/>
                <a:sym typeface="Maven Pro"/>
              </a:rPr>
              <a:t>Adapter les offres pour les clients mariés et les familles : </a:t>
            </a:r>
            <a:r>
              <a:rPr lang="fr-FR" dirty="0">
                <a:solidFill>
                  <a:schemeClr val="bg1"/>
                </a:solidFill>
                <a:latin typeface="Maven Pro"/>
                <a:ea typeface="Maven Pro"/>
                <a:cs typeface="Maven Pro"/>
                <a:sym typeface="Maven Pro"/>
              </a:rPr>
              <a:t>offrir des "comptes familiaux" avec des avantages spécifiques pour les couples mariés et leurs enfants, comme des frais réduits pour les comptes joints, des cartes supplémentaires pour les enfants.</a:t>
            </a:r>
          </a:p>
          <a:p>
            <a:pPr marL="285750" lvl="0" indent="-285750" algn="l" rtl="0">
              <a:spcBef>
                <a:spcPts val="0"/>
              </a:spcBef>
              <a:spcAft>
                <a:spcPts val="0"/>
              </a:spcAft>
              <a:buFont typeface="Wingdings" panose="05000000000000000000" pitchFamily="2" charset="2"/>
              <a:buChar char="q"/>
            </a:pPr>
            <a:r>
              <a:rPr lang="fr-FR" b="1" i="1" dirty="0">
                <a:solidFill>
                  <a:schemeClr val="bg1"/>
                </a:solidFill>
                <a:latin typeface="Maven Pro"/>
                <a:ea typeface="Maven Pro"/>
                <a:cs typeface="Maven Pro"/>
                <a:sym typeface="Maven Pro"/>
              </a:rPr>
              <a:t>Améliorer les offres de la carte Blue </a:t>
            </a:r>
            <a:r>
              <a:rPr lang="fr-FR" dirty="0">
                <a:solidFill>
                  <a:schemeClr val="bg1"/>
                </a:solidFill>
                <a:latin typeface="Maven Pro"/>
                <a:ea typeface="Maven Pro"/>
                <a:cs typeface="Maven Pro"/>
                <a:sym typeface="Maven Pro"/>
              </a:rPr>
              <a:t>: introduire des avantages sur la carte Blue, comme des remises pour des partenaires commerciaux ou des assurances renforcées. Cela pourrait mieux répondre aux besoins des clients dans la tranche de revenus 40K-60K.</a:t>
            </a:r>
          </a:p>
          <a:p>
            <a:pPr marL="285750" lvl="0" indent="-285750" algn="l" rtl="0">
              <a:spcBef>
                <a:spcPts val="0"/>
              </a:spcBef>
              <a:spcAft>
                <a:spcPts val="0"/>
              </a:spcAft>
              <a:buFont typeface="Wingdings" panose="05000000000000000000" pitchFamily="2" charset="2"/>
              <a:buChar char="q"/>
            </a:pPr>
            <a:r>
              <a:rPr lang="fr-FR" b="1" i="1" dirty="0">
                <a:solidFill>
                  <a:schemeClr val="bg1"/>
                </a:solidFill>
                <a:latin typeface="Maven Pro"/>
                <a:ea typeface="Maven Pro"/>
                <a:cs typeface="Maven Pro"/>
                <a:sym typeface="Maven Pro"/>
              </a:rPr>
              <a:t>Analyser en continu les besoins des clients </a:t>
            </a:r>
            <a:r>
              <a:rPr lang="fr-FR" dirty="0">
                <a:solidFill>
                  <a:schemeClr val="bg1"/>
                </a:solidFill>
                <a:latin typeface="Maven Pro"/>
                <a:ea typeface="Maven Pro"/>
                <a:cs typeface="Maven Pro"/>
                <a:sym typeface="Maven Pro"/>
              </a:rPr>
              <a:t>: mettre en place des enquêtes de satisfaction régulières pour recueillir les avis des clients, en particulier ceux mariés ou avec des enfants, afin de détecter les attentes et proposer des ajustements avant qu’ils ne décident de partir.</a:t>
            </a:r>
          </a:p>
          <a:p>
            <a:pPr marL="285750" lvl="0" indent="-285750" algn="l" rtl="0">
              <a:spcBef>
                <a:spcPts val="0"/>
              </a:spcBef>
              <a:spcAft>
                <a:spcPts val="0"/>
              </a:spcAft>
              <a:buFont typeface="Wingdings" panose="05000000000000000000" pitchFamily="2" charset="2"/>
              <a:buChar char="q"/>
            </a:pPr>
            <a:r>
              <a:rPr lang="fr-FR" b="1" i="1" dirty="0">
                <a:solidFill>
                  <a:schemeClr val="lt1"/>
                </a:solidFill>
                <a:latin typeface="Maven Pro"/>
                <a:ea typeface="Nunito"/>
                <a:cs typeface="Nunito"/>
                <a:sym typeface="Maven Pro"/>
              </a:rPr>
              <a:t>Proposer un service de conseil bancaire personnalisé en ligne </a:t>
            </a:r>
            <a:r>
              <a:rPr lang="fr-FR" dirty="0">
                <a:solidFill>
                  <a:schemeClr val="lt1"/>
                </a:solidFill>
                <a:latin typeface="Maven Pro"/>
                <a:ea typeface="Nunito"/>
                <a:cs typeface="Nunito"/>
                <a:sym typeface="Maven Pro"/>
              </a:rPr>
              <a:t>: Un service dédié pour aider les familles à gérer leur budget, épargner pour les études des enfants, ou planifier des investissements à long terme.</a:t>
            </a:r>
          </a:p>
          <a:p>
            <a:pPr marL="0" lvl="0" indent="0" algn="l" rtl="0">
              <a:spcBef>
                <a:spcPts val="0"/>
              </a:spcBef>
              <a:spcAft>
                <a:spcPts val="0"/>
              </a:spcAft>
              <a:buNone/>
            </a:pPr>
            <a:endParaRPr dirty="0">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Notre compréhension de vos enjeux</a:t>
            </a:r>
            <a:endParaRPr dirty="0"/>
          </a:p>
        </p:txBody>
      </p:sp>
      <p:sp>
        <p:nvSpPr>
          <p:cNvPr id="283" name="Google Shape;283;p14"/>
          <p:cNvSpPr txBox="1">
            <a:spLocks noGrp="1"/>
          </p:cNvSpPr>
          <p:nvPr>
            <p:ph type="body" idx="1"/>
          </p:nvPr>
        </p:nvSpPr>
        <p:spPr>
          <a:xfrm>
            <a:off x="1221974" y="1922062"/>
            <a:ext cx="7030500" cy="3076625"/>
          </a:xfrm>
          <a:prstGeom prst="rect">
            <a:avLst/>
          </a:prstGeom>
        </p:spPr>
        <p:txBody>
          <a:bodyPr spcFirstLastPara="1" wrap="square" lIns="91425" tIns="91425" rIns="91425" bIns="91425" anchor="t" anchorCtr="0">
            <a:normAutofit/>
          </a:bodyPr>
          <a:lstStyle/>
          <a:p>
            <a:pPr marL="146050" lvl="0" indent="0" algn="just" rtl="0">
              <a:spcBef>
                <a:spcPts val="1200"/>
              </a:spcBef>
              <a:spcAft>
                <a:spcPts val="0"/>
              </a:spcAft>
              <a:buSzPts val="1300"/>
              <a:buNone/>
            </a:pPr>
            <a:r>
              <a:rPr lang="fr-FR" dirty="0"/>
              <a:t>	La banque en ligne </a:t>
            </a:r>
            <a:r>
              <a:rPr lang="fr-FR" b="1" dirty="0">
                <a:solidFill>
                  <a:schemeClr val="tx1"/>
                </a:solidFill>
              </a:rPr>
              <a:t>PrimoBank</a:t>
            </a:r>
            <a:r>
              <a:rPr lang="fr-FR" dirty="0"/>
              <a:t> fait face à une vague de départs de clients. Notre mission, en collaboration avec Mehdi, consultant senior, est d'analyser les données pour identifier les profils à risque et comprendre les raisons de ces départs. Cette présentation met en lumière les caractéristiques principales des clients et les tendances de départ, afin de proposer des premières pistes d’action pour améliorer la rétention et réduire le taux de churn.</a:t>
            </a:r>
            <a:endParaRPr lang="fr" dirty="0"/>
          </a:p>
          <a:p>
            <a:pPr marL="146050" lvl="0" indent="0" algn="l" rtl="0">
              <a:spcBef>
                <a:spcPts val="0"/>
              </a:spcBef>
              <a:spcAft>
                <a:spcPts val="0"/>
              </a:spcAft>
              <a:buSzPts val="1300"/>
              <a:buNone/>
            </a:pPr>
            <a:endParaRPr dirty="0"/>
          </a:p>
          <a:p>
            <a:pPr marL="0" lvl="0" indent="0" algn="l" rtl="0">
              <a:spcBef>
                <a:spcPts val="1200"/>
              </a:spcBef>
              <a:spcAft>
                <a:spcPts val="120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L’analyse des données </a:t>
            </a:r>
            <a:endParaRPr dirty="0"/>
          </a:p>
        </p:txBody>
      </p:sp>
      <p:sp>
        <p:nvSpPr>
          <p:cNvPr id="289" name="Google Shape;289;p15"/>
          <p:cNvSpPr txBox="1">
            <a:spLocks noGrp="1"/>
          </p:cNvSpPr>
          <p:nvPr>
            <p:ph type="body" idx="1"/>
          </p:nvPr>
        </p:nvSpPr>
        <p:spPr>
          <a:xfrm>
            <a:off x="1303800" y="1597875"/>
            <a:ext cx="7030500" cy="2541600"/>
          </a:xfrm>
          <a:prstGeom prst="rect">
            <a:avLst/>
          </a:prstGeom>
        </p:spPr>
        <p:txBody>
          <a:bodyPr spcFirstLastPara="1" wrap="square" lIns="91425" tIns="91425" rIns="91425" bIns="91425" anchor="t" anchorCtr="0">
            <a:normAutofit fontScale="92500" lnSpcReduction="10000"/>
          </a:bodyPr>
          <a:lstStyle/>
          <a:p>
            <a:pPr marL="146050" indent="0" algn="just">
              <a:buNone/>
            </a:pPr>
            <a:r>
              <a:rPr lang="fr-FR" dirty="0"/>
              <a:t>	Cette présentation met en avant plusieurs points clés pour comprendre les raisons de ces départs et identifier des leviers d’action pour réduire le taux de churn :</a:t>
            </a:r>
          </a:p>
          <a:p>
            <a:pPr marL="146050" indent="0" algn="just">
              <a:buNone/>
            </a:pPr>
            <a:endParaRPr lang="fr-FR" dirty="0"/>
          </a:p>
          <a:p>
            <a:pPr algn="just">
              <a:buFont typeface="Arial" panose="020B0604020202020204" pitchFamily="34" charset="0"/>
              <a:buChar char="•"/>
            </a:pPr>
            <a:r>
              <a:rPr lang="fr-FR" b="1" dirty="0">
                <a:solidFill>
                  <a:schemeClr val="tx1"/>
                </a:solidFill>
              </a:rPr>
              <a:t>Analyse des profils clients</a:t>
            </a:r>
            <a:r>
              <a:rPr lang="fr-FR" dirty="0">
                <a:solidFill>
                  <a:schemeClr val="tx1"/>
                </a:solidFill>
              </a:rPr>
              <a:t> : </a:t>
            </a:r>
            <a:r>
              <a:rPr lang="fr-FR" dirty="0"/>
              <a:t>Nous avons étudié des caractéristiques telles que le statut marital, le nombre de personnes à charge, le niveau de diplôme, le revenu annuel, le genre, le type de carte et la tranche d’âge pour identifier les profils les plus susceptibles de quitter la banque.</a:t>
            </a:r>
          </a:p>
          <a:p>
            <a:pPr algn="just">
              <a:buFont typeface="Arial" panose="020B0604020202020204" pitchFamily="34" charset="0"/>
              <a:buChar char="•"/>
            </a:pPr>
            <a:r>
              <a:rPr lang="fr-FR" b="1" dirty="0">
                <a:solidFill>
                  <a:schemeClr val="tx1"/>
                </a:solidFill>
              </a:rPr>
              <a:t>Identification des facteurs de départ</a:t>
            </a:r>
            <a:r>
              <a:rPr lang="fr-FR" dirty="0">
                <a:solidFill>
                  <a:schemeClr val="tx1"/>
                </a:solidFill>
              </a:rPr>
              <a:t> : </a:t>
            </a:r>
            <a:r>
              <a:rPr lang="fr-FR" dirty="0"/>
              <a:t>En analysant les données, nous avons cherché à comprendre les facteurs corrélés aux départs, permettant de cibler les segments de clients à risqu</a:t>
            </a:r>
            <a:r>
              <a:rPr lang="fr-FR" dirty="0">
                <a:solidFill>
                  <a:schemeClr val="bg2"/>
                </a:solidFill>
              </a:rPr>
              <a:t>e.</a:t>
            </a:r>
          </a:p>
          <a:p>
            <a:pPr algn="just">
              <a:buFont typeface="Arial" panose="020B0604020202020204" pitchFamily="34" charset="0"/>
              <a:buChar char="•"/>
            </a:pPr>
            <a:r>
              <a:rPr lang="fr-FR" b="1" dirty="0">
                <a:solidFill>
                  <a:schemeClr val="tx1"/>
                </a:solidFill>
              </a:rPr>
              <a:t>Recommandations initiales</a:t>
            </a:r>
            <a:r>
              <a:rPr lang="fr-FR" dirty="0">
                <a:solidFill>
                  <a:schemeClr val="tx1"/>
                </a:solidFill>
              </a:rPr>
              <a:t> : </a:t>
            </a:r>
            <a:r>
              <a:rPr lang="fr-FR" dirty="0"/>
              <a:t>À partir de cette analyse, des pistes d’action sont proposées pour améliorer la fidélité des clients.</a:t>
            </a:r>
          </a:p>
          <a:p>
            <a:pPr marL="0" lvl="0" indent="0" algn="l" rtl="0">
              <a:spcBef>
                <a:spcPts val="1200"/>
              </a:spcBef>
              <a:spcAft>
                <a:spcPts val="12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r>
              <a:rPr lang="fr" dirty="0"/>
              <a:t>L’analyse des données </a:t>
            </a:r>
            <a:br>
              <a:rPr lang="fr" dirty="0"/>
            </a:br>
            <a:r>
              <a:rPr lang="fr-FR" sz="2200" dirty="0">
                <a:solidFill>
                  <a:schemeClr val="tx1">
                    <a:lumMod val="60000"/>
                    <a:lumOff val="40000"/>
                  </a:schemeClr>
                </a:solidFill>
              </a:rPr>
              <a:t>Analyse par tranche d'âge</a:t>
            </a:r>
            <a:br>
              <a:rPr lang="fr-FR" dirty="0"/>
            </a:br>
            <a:endParaRPr dirty="0"/>
          </a:p>
        </p:txBody>
      </p:sp>
      <p:sp>
        <p:nvSpPr>
          <p:cNvPr id="295" name="Google Shape;295;p16"/>
          <p:cNvSpPr txBox="1">
            <a:spLocks noGrp="1"/>
          </p:cNvSpPr>
          <p:nvPr>
            <p:ph type="body" idx="1"/>
          </p:nvPr>
        </p:nvSpPr>
        <p:spPr>
          <a:xfrm>
            <a:off x="287799" y="1748972"/>
            <a:ext cx="2890830" cy="3113814"/>
          </a:xfrm>
          <a:prstGeom prst="rect">
            <a:avLst/>
          </a:prstGeom>
          <a:ln>
            <a:prstDash val="dash"/>
          </a:ln>
        </p:spPr>
        <p:txBody>
          <a:bodyPr spcFirstLastPara="1" wrap="square" lIns="91425" tIns="91425" rIns="91425" bIns="91425" anchor="t" anchorCtr="0">
            <a:normAutofit/>
          </a:bodyPr>
          <a:lstStyle/>
          <a:p>
            <a:pPr rtl="0">
              <a:buFont typeface="Wingdings" panose="05000000000000000000" pitchFamily="2" charset="2"/>
              <a:buChar char="ü"/>
              <a:defRPr sz="1800" b="1" i="0" u="none" strike="noStrike" kern="1200" baseline="0">
                <a:solidFill>
                  <a:prstClr val="black">
                    <a:lumMod val="75000"/>
                    <a:lumOff val="25000"/>
                  </a:prstClr>
                </a:solidFill>
                <a:latin typeface="+mn-lt"/>
                <a:ea typeface="+mn-ea"/>
                <a:cs typeface="+mn-cs"/>
              </a:defRPr>
            </a:pPr>
            <a:r>
              <a:rPr lang="fr-FR" sz="1200" dirty="0"/>
              <a:t>On constate que les clients perdus ont principalement une tranche d’âge entre 38-47 ans, avec un effectif de 704 clients, suivi par la tranche d’âge de 48-57 ans.</a:t>
            </a:r>
          </a:p>
        </p:txBody>
      </p:sp>
      <p:graphicFrame>
        <p:nvGraphicFramePr>
          <p:cNvPr id="5" name="Graphique 4">
            <a:extLst>
              <a:ext uri="{FF2B5EF4-FFF2-40B4-BE49-F238E27FC236}">
                <a16:creationId xmlns:a16="http://schemas.microsoft.com/office/drawing/2014/main" id="{1C10B4EA-6A4F-C72B-3E47-305DD9E699F4}"/>
              </a:ext>
            </a:extLst>
          </p:cNvPr>
          <p:cNvGraphicFramePr>
            <a:graphicFrameLocks/>
          </p:cNvGraphicFramePr>
          <p:nvPr>
            <p:extLst>
              <p:ext uri="{D42A27DB-BD31-4B8C-83A1-F6EECF244321}">
                <p14:modId xmlns:p14="http://schemas.microsoft.com/office/powerpoint/2010/main" val="2426073291"/>
              </p:ext>
            </p:extLst>
          </p:nvPr>
        </p:nvGraphicFramePr>
        <p:xfrm>
          <a:off x="3565525" y="1687402"/>
          <a:ext cx="5411561" cy="3236954"/>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3">
          <a:extLst>
            <a:ext uri="{FF2B5EF4-FFF2-40B4-BE49-F238E27FC236}">
              <a16:creationId xmlns:a16="http://schemas.microsoft.com/office/drawing/2014/main" id="{3E23A7B6-9EDE-F962-AC9C-E1B15CB2F81E}"/>
            </a:ext>
          </a:extLst>
        </p:cNvPr>
        <p:cNvGrpSpPr/>
        <p:nvPr/>
      </p:nvGrpSpPr>
      <p:grpSpPr>
        <a:xfrm>
          <a:off x="0" y="0"/>
          <a:ext cx="0" cy="0"/>
          <a:chOff x="0" y="0"/>
          <a:chExt cx="0" cy="0"/>
        </a:xfrm>
      </p:grpSpPr>
      <p:sp>
        <p:nvSpPr>
          <p:cNvPr id="294" name="Google Shape;294;p16">
            <a:extLst>
              <a:ext uri="{FF2B5EF4-FFF2-40B4-BE49-F238E27FC236}">
                <a16:creationId xmlns:a16="http://schemas.microsoft.com/office/drawing/2014/main" id="{E1988224-C39F-B813-6F3A-1B86207C7705}"/>
              </a:ext>
            </a:extLst>
          </p:cNvPr>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r>
              <a:rPr lang="fr" dirty="0"/>
              <a:t>L’analyse des données </a:t>
            </a:r>
            <a:br>
              <a:rPr lang="fr" dirty="0"/>
            </a:br>
            <a:r>
              <a:rPr lang="fr-FR" sz="2200" dirty="0">
                <a:solidFill>
                  <a:schemeClr val="tx1">
                    <a:lumMod val="60000"/>
                    <a:lumOff val="40000"/>
                  </a:schemeClr>
                </a:solidFill>
              </a:rPr>
              <a:t>Analyse par Statut marital</a:t>
            </a:r>
            <a:br>
              <a:rPr lang="fr-FR" dirty="0"/>
            </a:br>
            <a:endParaRPr dirty="0"/>
          </a:p>
        </p:txBody>
      </p:sp>
      <p:sp>
        <p:nvSpPr>
          <p:cNvPr id="295" name="Google Shape;295;p16">
            <a:extLst>
              <a:ext uri="{FF2B5EF4-FFF2-40B4-BE49-F238E27FC236}">
                <a16:creationId xmlns:a16="http://schemas.microsoft.com/office/drawing/2014/main" id="{9A179865-64B0-AEA6-953C-2FCC99CA705B}"/>
              </a:ext>
            </a:extLst>
          </p:cNvPr>
          <p:cNvSpPr txBox="1">
            <a:spLocks noGrp="1"/>
          </p:cNvSpPr>
          <p:nvPr>
            <p:ph type="body" idx="1"/>
          </p:nvPr>
        </p:nvSpPr>
        <p:spPr>
          <a:xfrm>
            <a:off x="287799" y="1748972"/>
            <a:ext cx="2890830" cy="3113814"/>
          </a:xfrm>
          <a:prstGeom prst="rect">
            <a:avLst/>
          </a:prstGeom>
          <a:ln>
            <a:prstDash val="dash"/>
          </a:ln>
        </p:spPr>
        <p:txBody>
          <a:bodyPr spcFirstLastPara="1" wrap="square" lIns="91425" tIns="91425" rIns="91425" bIns="91425" anchor="t" anchorCtr="0">
            <a:normAutofit/>
          </a:bodyPr>
          <a:lstStyle/>
          <a:p>
            <a:pPr rtl="0">
              <a:buFont typeface="Wingdings" panose="05000000000000000000" pitchFamily="2" charset="2"/>
              <a:buChar char="ü"/>
              <a:defRPr sz="1800" b="1" i="0" u="none" strike="noStrike" kern="1200" baseline="0">
                <a:solidFill>
                  <a:prstClr val="black">
                    <a:lumMod val="75000"/>
                    <a:lumOff val="25000"/>
                  </a:prstClr>
                </a:solidFill>
                <a:latin typeface="+mn-lt"/>
                <a:ea typeface="+mn-ea"/>
                <a:cs typeface="+mn-cs"/>
              </a:defRPr>
            </a:pPr>
            <a:r>
              <a:rPr lang="fr-FR" sz="1200" dirty="0"/>
              <a:t>On constate que les clients perdus ont principalement un statut marital ‘Marié(e)’ avec un effectif de 937 clients, suivi par le statut Célibataire avec un effectif de 447.</a:t>
            </a:r>
          </a:p>
        </p:txBody>
      </p:sp>
      <p:graphicFrame>
        <p:nvGraphicFramePr>
          <p:cNvPr id="2" name="Graphique 1">
            <a:extLst>
              <a:ext uri="{FF2B5EF4-FFF2-40B4-BE49-F238E27FC236}">
                <a16:creationId xmlns:a16="http://schemas.microsoft.com/office/drawing/2014/main" id="{305AA478-2713-4BB4-8813-65D37B351A48}"/>
              </a:ext>
            </a:extLst>
          </p:cNvPr>
          <p:cNvGraphicFramePr>
            <a:graphicFrameLocks/>
          </p:cNvGraphicFramePr>
          <p:nvPr>
            <p:extLst>
              <p:ext uri="{D42A27DB-BD31-4B8C-83A1-F6EECF244321}">
                <p14:modId xmlns:p14="http://schemas.microsoft.com/office/powerpoint/2010/main" val="391947706"/>
              </p:ext>
            </p:extLst>
          </p:nvPr>
        </p:nvGraphicFramePr>
        <p:xfrm>
          <a:off x="3381828" y="1685268"/>
          <a:ext cx="5615214" cy="32412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273181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3">
          <a:extLst>
            <a:ext uri="{FF2B5EF4-FFF2-40B4-BE49-F238E27FC236}">
              <a16:creationId xmlns:a16="http://schemas.microsoft.com/office/drawing/2014/main" id="{FCBD33E4-FB63-F3E3-A6FF-CB6FB9EAD6C2}"/>
            </a:ext>
          </a:extLst>
        </p:cNvPr>
        <p:cNvGrpSpPr/>
        <p:nvPr/>
      </p:nvGrpSpPr>
      <p:grpSpPr>
        <a:xfrm>
          <a:off x="0" y="0"/>
          <a:ext cx="0" cy="0"/>
          <a:chOff x="0" y="0"/>
          <a:chExt cx="0" cy="0"/>
        </a:xfrm>
      </p:grpSpPr>
      <p:sp>
        <p:nvSpPr>
          <p:cNvPr id="294" name="Google Shape;294;p16">
            <a:extLst>
              <a:ext uri="{FF2B5EF4-FFF2-40B4-BE49-F238E27FC236}">
                <a16:creationId xmlns:a16="http://schemas.microsoft.com/office/drawing/2014/main" id="{F579470F-58D7-1226-B8A9-A32F61D3EC65}"/>
              </a:ext>
            </a:extLst>
          </p:cNvPr>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r>
              <a:rPr lang="fr" dirty="0"/>
              <a:t>L’analyse des données </a:t>
            </a:r>
            <a:br>
              <a:rPr lang="fr" dirty="0"/>
            </a:br>
            <a:r>
              <a:rPr lang="fr-FR" sz="2200" dirty="0">
                <a:solidFill>
                  <a:schemeClr val="tx1">
                    <a:lumMod val="60000"/>
                    <a:lumOff val="40000"/>
                  </a:schemeClr>
                </a:solidFill>
              </a:rPr>
              <a:t>Analyse par Nombre de personnes en charge</a:t>
            </a:r>
            <a:br>
              <a:rPr lang="fr-FR" dirty="0"/>
            </a:br>
            <a:endParaRPr dirty="0"/>
          </a:p>
        </p:txBody>
      </p:sp>
      <p:sp>
        <p:nvSpPr>
          <p:cNvPr id="295" name="Google Shape;295;p16">
            <a:extLst>
              <a:ext uri="{FF2B5EF4-FFF2-40B4-BE49-F238E27FC236}">
                <a16:creationId xmlns:a16="http://schemas.microsoft.com/office/drawing/2014/main" id="{C67A5692-C2DF-DC05-A0EB-C6881D77BCA7}"/>
              </a:ext>
            </a:extLst>
          </p:cNvPr>
          <p:cNvSpPr txBox="1">
            <a:spLocks noGrp="1"/>
          </p:cNvSpPr>
          <p:nvPr>
            <p:ph type="body" idx="1"/>
          </p:nvPr>
        </p:nvSpPr>
        <p:spPr>
          <a:xfrm>
            <a:off x="287799" y="1748972"/>
            <a:ext cx="2890830" cy="3113814"/>
          </a:xfrm>
          <a:prstGeom prst="rect">
            <a:avLst/>
          </a:prstGeom>
          <a:ln>
            <a:prstDash val="dash"/>
          </a:ln>
        </p:spPr>
        <p:txBody>
          <a:bodyPr spcFirstLastPara="1" wrap="square" lIns="91425" tIns="91425" rIns="91425" bIns="91425" anchor="t" anchorCtr="0">
            <a:normAutofit/>
          </a:bodyPr>
          <a:lstStyle/>
          <a:p>
            <a:pPr rtl="0">
              <a:buFont typeface="Wingdings" panose="05000000000000000000" pitchFamily="2" charset="2"/>
              <a:buChar char="ü"/>
              <a:defRPr sz="1800" b="1" i="0" u="none" strike="noStrike" kern="1200" baseline="0">
                <a:solidFill>
                  <a:prstClr val="black">
                    <a:lumMod val="75000"/>
                    <a:lumOff val="25000"/>
                  </a:prstClr>
                </a:solidFill>
                <a:latin typeface="+mn-lt"/>
                <a:ea typeface="+mn-ea"/>
                <a:cs typeface="+mn-cs"/>
              </a:defRPr>
            </a:pPr>
            <a:r>
              <a:rPr lang="fr-FR" sz="1200" dirty="0"/>
              <a:t>On constate que les clients perdus ont principalement 3 personnes en charges avec un effectif de 487, suivi par les clients qui ont 2 personnes en charge avec un effectif de 419 clients.</a:t>
            </a:r>
          </a:p>
        </p:txBody>
      </p:sp>
      <p:graphicFrame>
        <p:nvGraphicFramePr>
          <p:cNvPr id="2" name="Graphique 1">
            <a:extLst>
              <a:ext uri="{FF2B5EF4-FFF2-40B4-BE49-F238E27FC236}">
                <a16:creationId xmlns:a16="http://schemas.microsoft.com/office/drawing/2014/main" id="{4876C380-E26E-457F-B568-6D13E14D7D06}"/>
              </a:ext>
            </a:extLst>
          </p:cNvPr>
          <p:cNvGraphicFramePr>
            <a:graphicFrameLocks/>
          </p:cNvGraphicFramePr>
          <p:nvPr>
            <p:extLst>
              <p:ext uri="{D42A27DB-BD31-4B8C-83A1-F6EECF244321}">
                <p14:modId xmlns:p14="http://schemas.microsoft.com/office/powerpoint/2010/main" val="2337241997"/>
              </p:ext>
            </p:extLst>
          </p:nvPr>
        </p:nvGraphicFramePr>
        <p:xfrm>
          <a:off x="3628571" y="1748973"/>
          <a:ext cx="5391377" cy="328410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25868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3">
          <a:extLst>
            <a:ext uri="{FF2B5EF4-FFF2-40B4-BE49-F238E27FC236}">
              <a16:creationId xmlns:a16="http://schemas.microsoft.com/office/drawing/2014/main" id="{0F83AE32-41A7-3AF6-D9A4-5414EC931CC6}"/>
            </a:ext>
          </a:extLst>
        </p:cNvPr>
        <p:cNvGrpSpPr/>
        <p:nvPr/>
      </p:nvGrpSpPr>
      <p:grpSpPr>
        <a:xfrm>
          <a:off x="0" y="0"/>
          <a:ext cx="0" cy="0"/>
          <a:chOff x="0" y="0"/>
          <a:chExt cx="0" cy="0"/>
        </a:xfrm>
      </p:grpSpPr>
      <p:sp>
        <p:nvSpPr>
          <p:cNvPr id="294" name="Google Shape;294;p16">
            <a:extLst>
              <a:ext uri="{FF2B5EF4-FFF2-40B4-BE49-F238E27FC236}">
                <a16:creationId xmlns:a16="http://schemas.microsoft.com/office/drawing/2014/main" id="{11E7510E-5838-B63A-EBD1-AA35EC01E4C0}"/>
              </a:ext>
            </a:extLst>
          </p:cNvPr>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r>
              <a:rPr lang="fr" dirty="0"/>
              <a:t>L’analyse des données </a:t>
            </a:r>
            <a:br>
              <a:rPr lang="fr" dirty="0"/>
            </a:br>
            <a:r>
              <a:rPr lang="fr-FR" sz="2200" dirty="0">
                <a:solidFill>
                  <a:schemeClr val="tx1">
                    <a:lumMod val="60000"/>
                    <a:lumOff val="40000"/>
                  </a:schemeClr>
                </a:solidFill>
              </a:rPr>
              <a:t>Analyse par niveau de diplôme </a:t>
            </a:r>
            <a:br>
              <a:rPr lang="fr-FR" dirty="0"/>
            </a:br>
            <a:endParaRPr dirty="0"/>
          </a:p>
        </p:txBody>
      </p:sp>
      <p:sp>
        <p:nvSpPr>
          <p:cNvPr id="295" name="Google Shape;295;p16">
            <a:extLst>
              <a:ext uri="{FF2B5EF4-FFF2-40B4-BE49-F238E27FC236}">
                <a16:creationId xmlns:a16="http://schemas.microsoft.com/office/drawing/2014/main" id="{07FE0119-9F2E-3CE8-2200-447F10FED7E8}"/>
              </a:ext>
            </a:extLst>
          </p:cNvPr>
          <p:cNvSpPr txBox="1">
            <a:spLocks noGrp="1"/>
          </p:cNvSpPr>
          <p:nvPr>
            <p:ph type="body" idx="1"/>
          </p:nvPr>
        </p:nvSpPr>
        <p:spPr>
          <a:xfrm>
            <a:off x="287799" y="1748972"/>
            <a:ext cx="2890830" cy="3113814"/>
          </a:xfrm>
          <a:prstGeom prst="rect">
            <a:avLst/>
          </a:prstGeom>
          <a:ln>
            <a:prstDash val="dash"/>
          </a:ln>
        </p:spPr>
        <p:txBody>
          <a:bodyPr spcFirstLastPara="1" wrap="square" lIns="91425" tIns="91425" rIns="91425" bIns="91425" anchor="t" anchorCtr="0">
            <a:normAutofit/>
          </a:bodyPr>
          <a:lstStyle/>
          <a:p>
            <a:pPr rtl="0">
              <a:buFont typeface="Wingdings" panose="05000000000000000000" pitchFamily="2" charset="2"/>
              <a:buChar char="ü"/>
              <a:defRPr sz="1800" b="1" i="0" u="none" strike="noStrike" kern="1200" baseline="0">
                <a:solidFill>
                  <a:prstClr val="black">
                    <a:lumMod val="75000"/>
                    <a:lumOff val="25000"/>
                  </a:prstClr>
                </a:solidFill>
                <a:latin typeface="+mn-lt"/>
                <a:ea typeface="+mn-ea"/>
                <a:cs typeface="+mn-cs"/>
              </a:defRPr>
            </a:pPr>
            <a:r>
              <a:rPr lang="fr-FR" sz="1200" dirty="0"/>
              <a:t>On constate que les clients perdus ont principalement une ‘licence’ avec un effectif de 492 clients suivi par les clients qui ont un diplôme ‘lycée (équivalent baccalauréat)’ avec un effectif de 306 clients.</a:t>
            </a:r>
          </a:p>
        </p:txBody>
      </p:sp>
      <p:graphicFrame>
        <p:nvGraphicFramePr>
          <p:cNvPr id="2" name="Graphique 1">
            <a:extLst>
              <a:ext uri="{FF2B5EF4-FFF2-40B4-BE49-F238E27FC236}">
                <a16:creationId xmlns:a16="http://schemas.microsoft.com/office/drawing/2014/main" id="{2A609F80-0405-4DE1-9A7D-896DF13436EE}"/>
              </a:ext>
            </a:extLst>
          </p:cNvPr>
          <p:cNvGraphicFramePr>
            <a:graphicFrameLocks/>
          </p:cNvGraphicFramePr>
          <p:nvPr>
            <p:extLst>
              <p:ext uri="{D42A27DB-BD31-4B8C-83A1-F6EECF244321}">
                <p14:modId xmlns:p14="http://schemas.microsoft.com/office/powerpoint/2010/main" val="693716955"/>
              </p:ext>
            </p:extLst>
          </p:nvPr>
        </p:nvGraphicFramePr>
        <p:xfrm>
          <a:off x="3178629" y="1807030"/>
          <a:ext cx="5815467" cy="317782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06540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3">
          <a:extLst>
            <a:ext uri="{FF2B5EF4-FFF2-40B4-BE49-F238E27FC236}">
              <a16:creationId xmlns:a16="http://schemas.microsoft.com/office/drawing/2014/main" id="{E0B04B9E-B784-A684-2BB8-39B88A8C5BA4}"/>
            </a:ext>
          </a:extLst>
        </p:cNvPr>
        <p:cNvGrpSpPr/>
        <p:nvPr/>
      </p:nvGrpSpPr>
      <p:grpSpPr>
        <a:xfrm>
          <a:off x="0" y="0"/>
          <a:ext cx="0" cy="0"/>
          <a:chOff x="0" y="0"/>
          <a:chExt cx="0" cy="0"/>
        </a:xfrm>
      </p:grpSpPr>
      <p:sp>
        <p:nvSpPr>
          <p:cNvPr id="294" name="Google Shape;294;p16">
            <a:extLst>
              <a:ext uri="{FF2B5EF4-FFF2-40B4-BE49-F238E27FC236}">
                <a16:creationId xmlns:a16="http://schemas.microsoft.com/office/drawing/2014/main" id="{6CD57B8D-EA2A-CAED-5088-C69D93BF20E4}"/>
              </a:ext>
            </a:extLst>
          </p:cNvPr>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r>
              <a:rPr lang="fr" dirty="0"/>
              <a:t>L’analyse des données </a:t>
            </a:r>
            <a:br>
              <a:rPr lang="fr" dirty="0"/>
            </a:br>
            <a:r>
              <a:rPr lang="fr-FR" sz="2200" dirty="0">
                <a:solidFill>
                  <a:schemeClr val="tx1">
                    <a:lumMod val="60000"/>
                    <a:lumOff val="40000"/>
                  </a:schemeClr>
                </a:solidFill>
              </a:rPr>
              <a:t>Analyse par Genre</a:t>
            </a:r>
            <a:br>
              <a:rPr lang="fr-FR" dirty="0"/>
            </a:br>
            <a:endParaRPr dirty="0"/>
          </a:p>
        </p:txBody>
      </p:sp>
      <p:sp>
        <p:nvSpPr>
          <p:cNvPr id="295" name="Google Shape;295;p16">
            <a:extLst>
              <a:ext uri="{FF2B5EF4-FFF2-40B4-BE49-F238E27FC236}">
                <a16:creationId xmlns:a16="http://schemas.microsoft.com/office/drawing/2014/main" id="{8EBB058B-36EE-49B6-27A9-D99D6EF08565}"/>
              </a:ext>
            </a:extLst>
          </p:cNvPr>
          <p:cNvSpPr txBox="1">
            <a:spLocks noGrp="1"/>
          </p:cNvSpPr>
          <p:nvPr>
            <p:ph type="body" idx="1"/>
          </p:nvPr>
        </p:nvSpPr>
        <p:spPr>
          <a:xfrm>
            <a:off x="287799" y="1748972"/>
            <a:ext cx="2890830" cy="3113814"/>
          </a:xfrm>
          <a:prstGeom prst="rect">
            <a:avLst/>
          </a:prstGeom>
          <a:ln>
            <a:prstDash val="dash"/>
          </a:ln>
        </p:spPr>
        <p:txBody>
          <a:bodyPr spcFirstLastPara="1" wrap="square" lIns="91425" tIns="91425" rIns="91425" bIns="91425" anchor="t" anchorCtr="0">
            <a:normAutofit/>
          </a:bodyPr>
          <a:lstStyle/>
          <a:p>
            <a:pPr rtl="0">
              <a:buFont typeface="Wingdings" panose="05000000000000000000" pitchFamily="2" charset="2"/>
              <a:buChar char="ü"/>
              <a:defRPr sz="1800" b="1" i="0" u="none" strike="noStrike" kern="1200" baseline="0">
                <a:solidFill>
                  <a:prstClr val="black">
                    <a:lumMod val="75000"/>
                    <a:lumOff val="25000"/>
                  </a:prstClr>
                </a:solidFill>
                <a:latin typeface="+mn-lt"/>
                <a:ea typeface="+mn-ea"/>
                <a:cs typeface="+mn-cs"/>
              </a:defRPr>
            </a:pPr>
            <a:r>
              <a:rPr lang="fr-FR" sz="1200" dirty="0"/>
              <a:t>On constate que les clients perdus sont plus des femmes avec un effectif de 932.</a:t>
            </a:r>
          </a:p>
        </p:txBody>
      </p:sp>
      <p:graphicFrame>
        <p:nvGraphicFramePr>
          <p:cNvPr id="2" name="Graphique 1">
            <a:extLst>
              <a:ext uri="{FF2B5EF4-FFF2-40B4-BE49-F238E27FC236}">
                <a16:creationId xmlns:a16="http://schemas.microsoft.com/office/drawing/2014/main" id="{B732CADE-7D92-4663-AAD4-1CF6483619EE}"/>
              </a:ext>
            </a:extLst>
          </p:cNvPr>
          <p:cNvGraphicFramePr>
            <a:graphicFrameLocks/>
          </p:cNvGraphicFramePr>
          <p:nvPr>
            <p:extLst>
              <p:ext uri="{D42A27DB-BD31-4B8C-83A1-F6EECF244321}">
                <p14:modId xmlns:p14="http://schemas.microsoft.com/office/powerpoint/2010/main" val="3045701064"/>
              </p:ext>
            </p:extLst>
          </p:nvPr>
        </p:nvGraphicFramePr>
        <p:xfrm>
          <a:off x="4187371" y="1451428"/>
          <a:ext cx="4842329" cy="341135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91603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3">
          <a:extLst>
            <a:ext uri="{FF2B5EF4-FFF2-40B4-BE49-F238E27FC236}">
              <a16:creationId xmlns:a16="http://schemas.microsoft.com/office/drawing/2014/main" id="{B24BAAE0-6692-3733-BB96-74EA0C8D8021}"/>
            </a:ext>
          </a:extLst>
        </p:cNvPr>
        <p:cNvGrpSpPr/>
        <p:nvPr/>
      </p:nvGrpSpPr>
      <p:grpSpPr>
        <a:xfrm>
          <a:off x="0" y="0"/>
          <a:ext cx="0" cy="0"/>
          <a:chOff x="0" y="0"/>
          <a:chExt cx="0" cy="0"/>
        </a:xfrm>
      </p:grpSpPr>
      <p:sp>
        <p:nvSpPr>
          <p:cNvPr id="294" name="Google Shape;294;p16">
            <a:extLst>
              <a:ext uri="{FF2B5EF4-FFF2-40B4-BE49-F238E27FC236}">
                <a16:creationId xmlns:a16="http://schemas.microsoft.com/office/drawing/2014/main" id="{EEEA3D0B-7554-7A54-F844-016AA8FD3EF4}"/>
              </a:ext>
            </a:extLst>
          </p:cNvPr>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r>
              <a:rPr lang="fr" dirty="0"/>
              <a:t>L’analyse des données </a:t>
            </a:r>
            <a:br>
              <a:rPr lang="fr" dirty="0"/>
            </a:br>
            <a:r>
              <a:rPr lang="fr-FR" sz="2200" dirty="0">
                <a:solidFill>
                  <a:schemeClr val="tx1">
                    <a:lumMod val="60000"/>
                    <a:lumOff val="40000"/>
                  </a:schemeClr>
                </a:solidFill>
              </a:rPr>
              <a:t>Analyse par type de carte</a:t>
            </a:r>
            <a:br>
              <a:rPr lang="fr-FR" dirty="0"/>
            </a:br>
            <a:endParaRPr dirty="0"/>
          </a:p>
        </p:txBody>
      </p:sp>
      <p:sp>
        <p:nvSpPr>
          <p:cNvPr id="295" name="Google Shape;295;p16">
            <a:extLst>
              <a:ext uri="{FF2B5EF4-FFF2-40B4-BE49-F238E27FC236}">
                <a16:creationId xmlns:a16="http://schemas.microsoft.com/office/drawing/2014/main" id="{CE59821F-3280-FD79-CDF7-C1859D7072E4}"/>
              </a:ext>
            </a:extLst>
          </p:cNvPr>
          <p:cNvSpPr txBox="1">
            <a:spLocks noGrp="1"/>
          </p:cNvSpPr>
          <p:nvPr>
            <p:ph type="body" idx="1"/>
          </p:nvPr>
        </p:nvSpPr>
        <p:spPr>
          <a:xfrm>
            <a:off x="287799" y="1748972"/>
            <a:ext cx="2890830" cy="3113814"/>
          </a:xfrm>
          <a:prstGeom prst="rect">
            <a:avLst/>
          </a:prstGeom>
          <a:ln>
            <a:prstDash val="dash"/>
          </a:ln>
        </p:spPr>
        <p:txBody>
          <a:bodyPr spcFirstLastPara="1" wrap="square" lIns="91425" tIns="91425" rIns="91425" bIns="91425" anchor="t" anchorCtr="0">
            <a:normAutofit/>
          </a:bodyPr>
          <a:lstStyle/>
          <a:p>
            <a:pPr rtl="0">
              <a:buFont typeface="Wingdings" panose="05000000000000000000" pitchFamily="2" charset="2"/>
              <a:buChar char="ü"/>
              <a:defRPr sz="1800" b="1" i="0" u="none" strike="noStrike" kern="1200" baseline="0">
                <a:solidFill>
                  <a:prstClr val="black">
                    <a:lumMod val="75000"/>
                    <a:lumOff val="25000"/>
                  </a:prstClr>
                </a:solidFill>
                <a:latin typeface="+mn-lt"/>
                <a:ea typeface="+mn-ea"/>
                <a:cs typeface="+mn-cs"/>
              </a:defRPr>
            </a:pPr>
            <a:r>
              <a:rPr lang="fr-FR" sz="1200" dirty="0"/>
              <a:t>On constate que les clients perdus ont principalement une carte Blue avec un effectif de 1519 suivi par les clients qui ont une carte Silver avec un effectif de 82.</a:t>
            </a:r>
          </a:p>
        </p:txBody>
      </p:sp>
      <p:graphicFrame>
        <p:nvGraphicFramePr>
          <p:cNvPr id="3" name="Graphique 2">
            <a:extLst>
              <a:ext uri="{FF2B5EF4-FFF2-40B4-BE49-F238E27FC236}">
                <a16:creationId xmlns:a16="http://schemas.microsoft.com/office/drawing/2014/main" id="{63299339-67B8-4930-8F82-7B2C3193E381}"/>
              </a:ext>
            </a:extLst>
          </p:cNvPr>
          <p:cNvGraphicFramePr>
            <a:graphicFrameLocks/>
          </p:cNvGraphicFramePr>
          <p:nvPr>
            <p:extLst>
              <p:ext uri="{D42A27DB-BD31-4B8C-83A1-F6EECF244321}">
                <p14:modId xmlns:p14="http://schemas.microsoft.com/office/powerpoint/2010/main" val="1273984018"/>
              </p:ext>
            </p:extLst>
          </p:nvPr>
        </p:nvGraphicFramePr>
        <p:xfrm>
          <a:off x="3251200" y="1748972"/>
          <a:ext cx="5757862" cy="32418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56333347"/>
      </p:ext>
    </p:extLst>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2013 - 2022">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A0251D34732D41B94559730E469C36" ma:contentTypeVersion="4" ma:contentTypeDescription="Crée un document." ma:contentTypeScope="" ma:versionID="216a2734a66570fa5c440fb96c35381f">
  <xsd:schema xmlns:xsd="http://www.w3.org/2001/XMLSchema" xmlns:xs="http://www.w3.org/2001/XMLSchema" xmlns:p="http://schemas.microsoft.com/office/2006/metadata/properties" xmlns:ns3="e85c06c0-977f-416a-aca1-00e6f7acff43" targetNamespace="http://schemas.microsoft.com/office/2006/metadata/properties" ma:root="true" ma:fieldsID="9f49ea8f5f226563ec5dd7ef4a29ea5f" ns3:_="">
    <xsd:import namespace="e85c06c0-977f-416a-aca1-00e6f7acff43"/>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85c06c0-977f-416a-aca1-00e6f7acff4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BB28AD8-EEAC-4DD5-9240-5DE71BDFE6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85c06c0-977f-416a-aca1-00e6f7acff4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6A4A935-842F-4056-8DA2-0614AF6BF4C1}">
  <ds:schemaRefs>
    <ds:schemaRef ds:uri="http://www.w3.org/XML/1998/namespace"/>
    <ds:schemaRef ds:uri="http://schemas.microsoft.com/office/2006/documentManagement/types"/>
    <ds:schemaRef ds:uri="http://purl.org/dc/elements/1.1/"/>
    <ds:schemaRef ds:uri="http://schemas.microsoft.com/office/2006/metadata/properties"/>
    <ds:schemaRef ds:uri="http://purl.org/dc/dcmitype/"/>
    <ds:schemaRef ds:uri="http://schemas.microsoft.com/office/infopath/2007/PartnerControls"/>
    <ds:schemaRef ds:uri="e85c06c0-977f-416a-aca1-00e6f7acff43"/>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627E9B20-8C19-4521-9571-60B39201FA0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295</TotalTime>
  <Words>1091</Words>
  <Application>Microsoft Office PowerPoint</Application>
  <PresentationFormat>Affichage à l'écran (16:9)</PresentationFormat>
  <Paragraphs>66</Paragraphs>
  <Slides>13</Slides>
  <Notes>11</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13</vt:i4>
      </vt:variant>
    </vt:vector>
  </HeadingPairs>
  <TitlesOfParts>
    <vt:vector size="21" baseType="lpstr">
      <vt:lpstr>Montserrat</vt:lpstr>
      <vt:lpstr>Nunito</vt:lpstr>
      <vt:lpstr>Wingdings</vt:lpstr>
      <vt:lpstr>Symbol</vt:lpstr>
      <vt:lpstr>Titillium Web</vt:lpstr>
      <vt:lpstr>Arial</vt:lpstr>
      <vt:lpstr>Maven Pro</vt:lpstr>
      <vt:lpstr>Momentum</vt:lpstr>
      <vt:lpstr>Présentation PowerPoint</vt:lpstr>
      <vt:lpstr>Notre compréhension de vos enjeux</vt:lpstr>
      <vt:lpstr>L’analyse des données </vt:lpstr>
      <vt:lpstr>L’analyse des données  Analyse par tranche d'âge </vt:lpstr>
      <vt:lpstr>L’analyse des données  Analyse par Statut marital </vt:lpstr>
      <vt:lpstr>L’analyse des données  Analyse par Nombre de personnes en charge </vt:lpstr>
      <vt:lpstr>L’analyse des données  Analyse par niveau de diplôme  </vt:lpstr>
      <vt:lpstr>L’analyse des données  Analyse par Genre </vt:lpstr>
      <vt:lpstr>L’analyse des données  Analyse par type de carte </vt:lpstr>
      <vt:lpstr>L’analyse des données  Analyse par catégorie de revenu annuel </vt:lpstr>
      <vt:lpstr>Pistes d’analyse</vt:lpstr>
      <vt:lpstr>Pistes d’analyse</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Noura</dc:creator>
  <cp:lastModifiedBy>Noura OUSFIA</cp:lastModifiedBy>
  <cp:revision>2</cp:revision>
  <dcterms:modified xsi:type="dcterms:W3CDTF">2024-11-08T13:46:35Z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0x010100D1A0251D34732D41B94559730E469C36</vt:lpwstr>
  </property>
</Properties>
</file>